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53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nterpointresearch.com/insights/apple-iphone-market-share-quarter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hyperlink" Target="https://www.businessofapps.com/data/apple-statistics/" TargetMode="External"/><Relationship Id="rId4" Type="http://schemas.openxmlformats.org/officeDocument/2006/relationships/hyperlink" Target="https://www.statista.com/topics/847/appl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29301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Elevate Apple Mobile Product Marketing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02895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6342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Surya Nandamuri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523958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584489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9119235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1192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9119235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621167" y="427673"/>
            <a:ext cx="396240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Demographic Insights</a:t>
            </a:r>
            <a:endParaRPr lang="en-US" sz="306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7" y="1321832"/>
            <a:ext cx="5822990" cy="349960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4996339"/>
            <a:ext cx="6474262" cy="3695224"/>
          </a:xfrm>
          <a:prstGeom prst="rect">
            <a:avLst/>
          </a:prstGeom>
        </p:spPr>
      </p:pic>
      <p:pic>
        <p:nvPicPr>
          <p:cNvPr id="9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732598"/>
            <a:ext cx="93040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Sentiment Analysis from Interview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87131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Engagement with Mobile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   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15" y="3619738"/>
            <a:ext cx="3344466" cy="266628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322" y="3619738"/>
            <a:ext cx="2620089" cy="266628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053" y="3619738"/>
            <a:ext cx="3722132" cy="2666286"/>
          </a:xfrm>
          <a:prstGeom prst="rect">
            <a:avLst/>
          </a:prstGeom>
        </p:spPr>
      </p:pic>
      <p:pic>
        <p:nvPicPr>
          <p:cNvPr id="9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035254"/>
            <a:ext cx="4511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Brand Perception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30" y="3317081"/>
            <a:ext cx="2364819" cy="266628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91" y="3317081"/>
            <a:ext cx="2812018" cy="2666286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035254"/>
            <a:ext cx="5638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Adoption to New Tech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977" y="3317081"/>
            <a:ext cx="2451973" cy="266628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592" y="3317081"/>
            <a:ext cx="2692837" cy="266628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069" y="3317081"/>
            <a:ext cx="3780234" cy="2666286"/>
          </a:xfrm>
          <a:prstGeom prst="rect">
            <a:avLst/>
          </a:prstGeom>
        </p:spPr>
      </p:pic>
      <p:pic>
        <p:nvPicPr>
          <p:cNvPr id="8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035254"/>
            <a:ext cx="507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Brand Satisfaction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881" y="3317081"/>
            <a:ext cx="2277666" cy="266628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88" y="3317081"/>
            <a:ext cx="4054197" cy="266628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026" y="3317081"/>
            <a:ext cx="2609374" cy="2666286"/>
          </a:xfrm>
          <a:prstGeom prst="rect">
            <a:avLst/>
          </a:prstGeom>
        </p:spPr>
      </p:pic>
      <p:pic>
        <p:nvPicPr>
          <p:cNvPr id="8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035254"/>
            <a:ext cx="479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Market Perception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264" y="3317081"/>
            <a:ext cx="2340888" cy="266628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793" y="3317081"/>
            <a:ext cx="3895963" cy="2666286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5877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211949" y="475059"/>
            <a:ext cx="3455313" cy="539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1"/>
              </a:lnSpc>
              <a:buNone/>
            </a:pPr>
            <a:r>
              <a:rPr lang="en-US" sz="340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Segmentation</a:t>
            </a:r>
            <a:endParaRPr lang="en-US" sz="3401" dirty="0"/>
          </a:p>
        </p:txBody>
      </p:sp>
      <p:sp>
        <p:nvSpPr>
          <p:cNvPr id="5" name="Text 3"/>
          <p:cNvSpPr/>
          <p:nvPr/>
        </p:nvSpPr>
        <p:spPr>
          <a:xfrm>
            <a:off x="3384709" y="1471732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Interest</a:t>
            </a:r>
            <a:endParaRPr lang="en-US" sz="1360" dirty="0"/>
          </a:p>
        </p:txBody>
      </p:sp>
      <p:sp>
        <p:nvSpPr>
          <p:cNvPr id="6" name="Text 4"/>
          <p:cNvSpPr/>
          <p:nvPr/>
        </p:nvSpPr>
        <p:spPr>
          <a:xfrm>
            <a:off x="5029795" y="1471732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Population</a:t>
            </a:r>
            <a:endParaRPr lang="en-US" sz="1360" dirty="0"/>
          </a:p>
        </p:txBody>
      </p:sp>
      <p:sp>
        <p:nvSpPr>
          <p:cNvPr id="7" name="Text 5"/>
          <p:cNvSpPr/>
          <p:nvPr/>
        </p:nvSpPr>
        <p:spPr>
          <a:xfrm>
            <a:off x="6671072" y="1471732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Segment 1</a:t>
            </a:r>
            <a:endParaRPr lang="en-US" sz="1360" dirty="0"/>
          </a:p>
        </p:txBody>
      </p:sp>
      <p:sp>
        <p:nvSpPr>
          <p:cNvPr id="8" name="Text 6"/>
          <p:cNvSpPr/>
          <p:nvPr/>
        </p:nvSpPr>
        <p:spPr>
          <a:xfrm>
            <a:off x="8312348" y="1471732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Segment 2</a:t>
            </a:r>
            <a:endParaRPr lang="en-US" sz="1360" dirty="0"/>
          </a:p>
        </p:txBody>
      </p:sp>
      <p:sp>
        <p:nvSpPr>
          <p:cNvPr id="9" name="Text 7"/>
          <p:cNvSpPr/>
          <p:nvPr/>
        </p:nvSpPr>
        <p:spPr>
          <a:xfrm>
            <a:off x="9953625" y="1471732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Segment 3</a:t>
            </a:r>
            <a:endParaRPr lang="en-US" sz="1360" dirty="0"/>
          </a:p>
        </p:txBody>
      </p:sp>
      <p:sp>
        <p:nvSpPr>
          <p:cNvPr id="10" name="Shape 8"/>
          <p:cNvSpPr/>
          <p:nvPr/>
        </p:nvSpPr>
        <p:spPr>
          <a:xfrm>
            <a:off x="3211949" y="1859280"/>
            <a:ext cx="8206383" cy="775097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384709" y="1970484"/>
            <a:ext cx="1291947" cy="552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SmartPhone Interest</a:t>
            </a:r>
            <a:endParaRPr lang="en-US" sz="1360" dirty="0"/>
          </a:p>
        </p:txBody>
      </p:sp>
      <p:sp>
        <p:nvSpPr>
          <p:cNvPr id="12" name="Text 10"/>
          <p:cNvSpPr/>
          <p:nvPr/>
        </p:nvSpPr>
        <p:spPr>
          <a:xfrm>
            <a:off x="5029795" y="1970484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3.26</a:t>
            </a:r>
            <a:endParaRPr lang="en-US" sz="1360" dirty="0"/>
          </a:p>
        </p:txBody>
      </p:sp>
      <p:sp>
        <p:nvSpPr>
          <p:cNvPr id="13" name="Text 11"/>
          <p:cNvSpPr/>
          <p:nvPr/>
        </p:nvSpPr>
        <p:spPr>
          <a:xfrm>
            <a:off x="6671072" y="1970484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</a:t>
            </a:r>
            <a:endParaRPr lang="en-US" sz="1360" dirty="0"/>
          </a:p>
        </p:txBody>
      </p:sp>
      <p:sp>
        <p:nvSpPr>
          <p:cNvPr id="14" name="Text 12"/>
          <p:cNvSpPr/>
          <p:nvPr/>
        </p:nvSpPr>
        <p:spPr>
          <a:xfrm>
            <a:off x="8312348" y="1970484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4.05</a:t>
            </a:r>
            <a:endParaRPr lang="en-US" sz="1360" dirty="0"/>
          </a:p>
        </p:txBody>
      </p:sp>
      <p:sp>
        <p:nvSpPr>
          <p:cNvPr id="15" name="Text 13"/>
          <p:cNvSpPr/>
          <p:nvPr/>
        </p:nvSpPr>
        <p:spPr>
          <a:xfrm>
            <a:off x="9953625" y="1970484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1.46</a:t>
            </a:r>
            <a:endParaRPr lang="en-US" sz="1360" dirty="0"/>
          </a:p>
        </p:txBody>
      </p:sp>
      <p:sp>
        <p:nvSpPr>
          <p:cNvPr id="16" name="Text 14"/>
          <p:cNvSpPr/>
          <p:nvPr/>
        </p:nvSpPr>
        <p:spPr>
          <a:xfrm>
            <a:off x="3384709" y="2745581"/>
            <a:ext cx="1291947" cy="552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SmartwatchesInterest</a:t>
            </a:r>
            <a:endParaRPr lang="en-US" sz="1360" dirty="0"/>
          </a:p>
        </p:txBody>
      </p:sp>
      <p:sp>
        <p:nvSpPr>
          <p:cNvPr id="17" name="Text 15"/>
          <p:cNvSpPr/>
          <p:nvPr/>
        </p:nvSpPr>
        <p:spPr>
          <a:xfrm>
            <a:off x="5029795" y="2745581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2.84</a:t>
            </a:r>
            <a:endParaRPr lang="en-US" sz="1360" dirty="0"/>
          </a:p>
        </p:txBody>
      </p:sp>
      <p:sp>
        <p:nvSpPr>
          <p:cNvPr id="18" name="Text 16"/>
          <p:cNvSpPr/>
          <p:nvPr/>
        </p:nvSpPr>
        <p:spPr>
          <a:xfrm>
            <a:off x="6671072" y="2745581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4.13</a:t>
            </a:r>
            <a:endParaRPr lang="en-US" sz="1360" dirty="0"/>
          </a:p>
        </p:txBody>
      </p:sp>
      <p:sp>
        <p:nvSpPr>
          <p:cNvPr id="19" name="Text 17"/>
          <p:cNvSpPr/>
          <p:nvPr/>
        </p:nvSpPr>
        <p:spPr>
          <a:xfrm>
            <a:off x="8312348" y="2745581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2.48</a:t>
            </a:r>
            <a:endParaRPr lang="en-US" sz="1360" dirty="0"/>
          </a:p>
        </p:txBody>
      </p:sp>
      <p:sp>
        <p:nvSpPr>
          <p:cNvPr id="20" name="Text 18"/>
          <p:cNvSpPr/>
          <p:nvPr/>
        </p:nvSpPr>
        <p:spPr>
          <a:xfrm>
            <a:off x="9953625" y="2745581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2.44</a:t>
            </a:r>
            <a:endParaRPr lang="en-US" sz="1360" dirty="0"/>
          </a:p>
        </p:txBody>
      </p:sp>
      <p:sp>
        <p:nvSpPr>
          <p:cNvPr id="21" name="Shape 19"/>
          <p:cNvSpPr/>
          <p:nvPr/>
        </p:nvSpPr>
        <p:spPr>
          <a:xfrm>
            <a:off x="3211949" y="3409474"/>
            <a:ext cx="8206383" cy="775097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384709" y="3520678"/>
            <a:ext cx="1291947" cy="552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Earbuds Interest</a:t>
            </a:r>
            <a:endParaRPr lang="en-US" sz="1360" dirty="0"/>
          </a:p>
        </p:txBody>
      </p:sp>
      <p:sp>
        <p:nvSpPr>
          <p:cNvPr id="23" name="Text 21"/>
          <p:cNvSpPr/>
          <p:nvPr/>
        </p:nvSpPr>
        <p:spPr>
          <a:xfrm>
            <a:off x="5029795" y="3520678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2.76</a:t>
            </a:r>
            <a:endParaRPr lang="en-US" sz="1360" dirty="0"/>
          </a:p>
        </p:txBody>
      </p:sp>
      <p:sp>
        <p:nvSpPr>
          <p:cNvPr id="24" name="Text 22"/>
          <p:cNvSpPr/>
          <p:nvPr/>
        </p:nvSpPr>
        <p:spPr>
          <a:xfrm>
            <a:off x="6671072" y="3520678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</a:t>
            </a:r>
            <a:endParaRPr lang="en-US" sz="1360" dirty="0"/>
          </a:p>
        </p:txBody>
      </p:sp>
      <p:sp>
        <p:nvSpPr>
          <p:cNvPr id="25" name="Text 23"/>
          <p:cNvSpPr/>
          <p:nvPr/>
        </p:nvSpPr>
        <p:spPr>
          <a:xfrm>
            <a:off x="8312348" y="3520678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1.88</a:t>
            </a:r>
            <a:endParaRPr lang="en-US" sz="1360" dirty="0"/>
          </a:p>
        </p:txBody>
      </p:sp>
      <p:sp>
        <p:nvSpPr>
          <p:cNvPr id="26" name="Text 24"/>
          <p:cNvSpPr/>
          <p:nvPr/>
        </p:nvSpPr>
        <p:spPr>
          <a:xfrm>
            <a:off x="9953625" y="3520678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2.32</a:t>
            </a:r>
            <a:endParaRPr lang="en-US" sz="1360" dirty="0"/>
          </a:p>
        </p:txBody>
      </p:sp>
      <p:sp>
        <p:nvSpPr>
          <p:cNvPr id="27" name="Text 25"/>
          <p:cNvSpPr/>
          <p:nvPr/>
        </p:nvSpPr>
        <p:spPr>
          <a:xfrm>
            <a:off x="3384709" y="4295775"/>
            <a:ext cx="1291947" cy="552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Accessories Interest</a:t>
            </a:r>
            <a:endParaRPr lang="en-US" sz="1360" dirty="0"/>
          </a:p>
        </p:txBody>
      </p:sp>
      <p:sp>
        <p:nvSpPr>
          <p:cNvPr id="28" name="Text 26"/>
          <p:cNvSpPr/>
          <p:nvPr/>
        </p:nvSpPr>
        <p:spPr>
          <a:xfrm>
            <a:off x="5029795" y="4295775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2.31</a:t>
            </a:r>
            <a:endParaRPr lang="en-US" sz="1360" dirty="0"/>
          </a:p>
        </p:txBody>
      </p:sp>
      <p:sp>
        <p:nvSpPr>
          <p:cNvPr id="29" name="Text 27"/>
          <p:cNvSpPr/>
          <p:nvPr/>
        </p:nvSpPr>
        <p:spPr>
          <a:xfrm>
            <a:off x="6671072" y="4295775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3.25</a:t>
            </a:r>
            <a:endParaRPr lang="en-US" sz="1360" dirty="0"/>
          </a:p>
        </p:txBody>
      </p:sp>
      <p:sp>
        <p:nvSpPr>
          <p:cNvPr id="30" name="Text 28"/>
          <p:cNvSpPr/>
          <p:nvPr/>
        </p:nvSpPr>
        <p:spPr>
          <a:xfrm>
            <a:off x="8312348" y="4295775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2.25</a:t>
            </a:r>
            <a:endParaRPr lang="en-US" sz="1360" dirty="0"/>
          </a:p>
        </p:txBody>
      </p:sp>
      <p:sp>
        <p:nvSpPr>
          <p:cNvPr id="31" name="Text 29"/>
          <p:cNvSpPr/>
          <p:nvPr/>
        </p:nvSpPr>
        <p:spPr>
          <a:xfrm>
            <a:off x="9953625" y="4295775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1.83</a:t>
            </a:r>
            <a:endParaRPr lang="en-US" sz="1360" dirty="0"/>
          </a:p>
        </p:txBody>
      </p:sp>
      <p:sp>
        <p:nvSpPr>
          <p:cNvPr id="32" name="Shape 30"/>
          <p:cNvSpPr/>
          <p:nvPr/>
        </p:nvSpPr>
        <p:spPr>
          <a:xfrm>
            <a:off x="3211949" y="4959668"/>
            <a:ext cx="8206383" cy="49875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3384709" y="5070872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Brand Response</a:t>
            </a:r>
            <a:endParaRPr lang="en-US" sz="1360" dirty="0"/>
          </a:p>
        </p:txBody>
      </p:sp>
      <p:sp>
        <p:nvSpPr>
          <p:cNvPr id="34" name="Text 32"/>
          <p:cNvSpPr/>
          <p:nvPr/>
        </p:nvSpPr>
        <p:spPr>
          <a:xfrm>
            <a:off x="5029795" y="5070872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3.6</a:t>
            </a:r>
            <a:endParaRPr lang="en-US" sz="1360" dirty="0"/>
          </a:p>
        </p:txBody>
      </p:sp>
      <p:sp>
        <p:nvSpPr>
          <p:cNvPr id="35" name="Text 33"/>
          <p:cNvSpPr/>
          <p:nvPr/>
        </p:nvSpPr>
        <p:spPr>
          <a:xfrm>
            <a:off x="6671072" y="5070872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3.83</a:t>
            </a:r>
            <a:endParaRPr lang="en-US" sz="1360" dirty="0"/>
          </a:p>
        </p:txBody>
      </p:sp>
      <p:sp>
        <p:nvSpPr>
          <p:cNvPr id="36" name="Text 34"/>
          <p:cNvSpPr/>
          <p:nvPr/>
        </p:nvSpPr>
        <p:spPr>
          <a:xfrm>
            <a:off x="8312348" y="5070872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3.63</a:t>
            </a:r>
            <a:endParaRPr lang="en-US" sz="1360" dirty="0"/>
          </a:p>
        </p:txBody>
      </p:sp>
      <p:sp>
        <p:nvSpPr>
          <p:cNvPr id="37" name="Text 35"/>
          <p:cNvSpPr/>
          <p:nvPr/>
        </p:nvSpPr>
        <p:spPr>
          <a:xfrm>
            <a:off x="9953625" y="5070872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3.44</a:t>
            </a:r>
            <a:endParaRPr lang="en-US" sz="1360" dirty="0"/>
          </a:p>
        </p:txBody>
      </p:sp>
      <p:sp>
        <p:nvSpPr>
          <p:cNvPr id="38" name="Text 36"/>
          <p:cNvSpPr/>
          <p:nvPr/>
        </p:nvSpPr>
        <p:spPr>
          <a:xfrm>
            <a:off x="3384709" y="5569625"/>
            <a:ext cx="1291947" cy="829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Brand Recommendation</a:t>
            </a:r>
            <a:endParaRPr lang="en-US" sz="1360" dirty="0"/>
          </a:p>
        </p:txBody>
      </p:sp>
      <p:sp>
        <p:nvSpPr>
          <p:cNvPr id="39" name="Text 37"/>
          <p:cNvSpPr/>
          <p:nvPr/>
        </p:nvSpPr>
        <p:spPr>
          <a:xfrm>
            <a:off x="5029795" y="5569625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4.01</a:t>
            </a:r>
            <a:endParaRPr lang="en-US" sz="1360" dirty="0"/>
          </a:p>
        </p:txBody>
      </p:sp>
      <p:sp>
        <p:nvSpPr>
          <p:cNvPr id="40" name="Text 38"/>
          <p:cNvSpPr/>
          <p:nvPr/>
        </p:nvSpPr>
        <p:spPr>
          <a:xfrm>
            <a:off x="6671072" y="5569625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4.33</a:t>
            </a:r>
            <a:endParaRPr lang="en-US" sz="1360" dirty="0"/>
          </a:p>
        </p:txBody>
      </p:sp>
      <p:sp>
        <p:nvSpPr>
          <p:cNvPr id="41" name="Text 39"/>
          <p:cNvSpPr/>
          <p:nvPr/>
        </p:nvSpPr>
        <p:spPr>
          <a:xfrm>
            <a:off x="8312348" y="5569625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4.25</a:t>
            </a:r>
            <a:endParaRPr lang="en-US" sz="1360" dirty="0"/>
          </a:p>
        </p:txBody>
      </p:sp>
      <p:sp>
        <p:nvSpPr>
          <p:cNvPr id="42" name="Text 40"/>
          <p:cNvSpPr/>
          <p:nvPr/>
        </p:nvSpPr>
        <p:spPr>
          <a:xfrm>
            <a:off x="9953625" y="5569625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3.59</a:t>
            </a:r>
            <a:endParaRPr lang="en-US" sz="1360" dirty="0"/>
          </a:p>
        </p:txBody>
      </p:sp>
      <p:sp>
        <p:nvSpPr>
          <p:cNvPr id="43" name="Shape 41"/>
          <p:cNvSpPr/>
          <p:nvPr/>
        </p:nvSpPr>
        <p:spPr>
          <a:xfrm>
            <a:off x="3211949" y="6509861"/>
            <a:ext cx="8206383" cy="49875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3384709" y="6621066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Adoption</a:t>
            </a:r>
            <a:endParaRPr lang="en-US" sz="1360" dirty="0"/>
          </a:p>
        </p:txBody>
      </p:sp>
      <p:sp>
        <p:nvSpPr>
          <p:cNvPr id="45" name="Text 43"/>
          <p:cNvSpPr/>
          <p:nvPr/>
        </p:nvSpPr>
        <p:spPr>
          <a:xfrm>
            <a:off x="5029795" y="6621066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3.84</a:t>
            </a:r>
            <a:endParaRPr lang="en-US" sz="1360" dirty="0"/>
          </a:p>
        </p:txBody>
      </p:sp>
      <p:sp>
        <p:nvSpPr>
          <p:cNvPr id="46" name="Text 44"/>
          <p:cNvSpPr/>
          <p:nvPr/>
        </p:nvSpPr>
        <p:spPr>
          <a:xfrm>
            <a:off x="6671072" y="6621066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4.33</a:t>
            </a:r>
            <a:endParaRPr lang="en-US" sz="1360" dirty="0"/>
          </a:p>
        </p:txBody>
      </p:sp>
      <p:sp>
        <p:nvSpPr>
          <p:cNvPr id="47" name="Text 45"/>
          <p:cNvSpPr/>
          <p:nvPr/>
        </p:nvSpPr>
        <p:spPr>
          <a:xfrm>
            <a:off x="8312348" y="6621066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4.15</a:t>
            </a:r>
            <a:endParaRPr lang="en-US" sz="1360" dirty="0"/>
          </a:p>
        </p:txBody>
      </p:sp>
      <p:sp>
        <p:nvSpPr>
          <p:cNvPr id="48" name="Text 46"/>
          <p:cNvSpPr/>
          <p:nvPr/>
        </p:nvSpPr>
        <p:spPr>
          <a:xfrm>
            <a:off x="9953625" y="6621066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3.24</a:t>
            </a:r>
            <a:endParaRPr lang="en-US" sz="1360" dirty="0"/>
          </a:p>
        </p:txBody>
      </p:sp>
      <p:sp>
        <p:nvSpPr>
          <p:cNvPr id="49" name="Text 47"/>
          <p:cNvSpPr/>
          <p:nvPr/>
        </p:nvSpPr>
        <p:spPr>
          <a:xfrm>
            <a:off x="3384709" y="7119818"/>
            <a:ext cx="1291947" cy="552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Purchase Satisfaction</a:t>
            </a:r>
            <a:endParaRPr lang="en-US" sz="1360" dirty="0"/>
          </a:p>
        </p:txBody>
      </p:sp>
      <p:sp>
        <p:nvSpPr>
          <p:cNvPr id="50" name="Text 48"/>
          <p:cNvSpPr/>
          <p:nvPr/>
        </p:nvSpPr>
        <p:spPr>
          <a:xfrm>
            <a:off x="5029795" y="7119818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3.98</a:t>
            </a:r>
            <a:endParaRPr lang="en-US" sz="1360" dirty="0"/>
          </a:p>
        </p:txBody>
      </p:sp>
      <p:sp>
        <p:nvSpPr>
          <p:cNvPr id="51" name="Text 49"/>
          <p:cNvSpPr/>
          <p:nvPr/>
        </p:nvSpPr>
        <p:spPr>
          <a:xfrm>
            <a:off x="6671072" y="7119818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4.17</a:t>
            </a:r>
            <a:endParaRPr lang="en-US" sz="1360" dirty="0"/>
          </a:p>
        </p:txBody>
      </p:sp>
      <p:sp>
        <p:nvSpPr>
          <p:cNvPr id="52" name="Text 50"/>
          <p:cNvSpPr/>
          <p:nvPr/>
        </p:nvSpPr>
        <p:spPr>
          <a:xfrm>
            <a:off x="8312348" y="7119818"/>
            <a:ext cx="128813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4.2</a:t>
            </a:r>
            <a:endParaRPr lang="en-US" sz="1360" dirty="0"/>
          </a:p>
        </p:txBody>
      </p:sp>
      <p:sp>
        <p:nvSpPr>
          <p:cNvPr id="53" name="Text 51"/>
          <p:cNvSpPr/>
          <p:nvPr/>
        </p:nvSpPr>
        <p:spPr>
          <a:xfrm>
            <a:off x="9953625" y="7119818"/>
            <a:ext cx="129194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3.66</a:t>
            </a:r>
            <a:endParaRPr lang="en-US" sz="1360" dirty="0"/>
          </a:p>
        </p:txBody>
      </p:sp>
      <p:pic>
        <p:nvPicPr>
          <p:cNvPr id="5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623530"/>
            <a:ext cx="10407372" cy="6982539"/>
          </a:xfrm>
          <a:prstGeom prst="rect">
            <a:avLst/>
          </a:prstGeom>
        </p:spPr>
      </p:pic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623530"/>
            <a:ext cx="7827169" cy="6982420"/>
          </a:xfrm>
          <a:prstGeom prst="rect">
            <a:avLst/>
          </a:prstGeom>
        </p:spPr>
      </p:pic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623530"/>
            <a:ext cx="8440222" cy="6982539"/>
          </a:xfrm>
          <a:prstGeom prst="rect">
            <a:avLst/>
          </a:prstGeom>
        </p:spPr>
      </p:pic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240042" y="757238"/>
            <a:ext cx="4273748" cy="667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8"/>
              </a:lnSpc>
              <a:buNone/>
            </a:pPr>
            <a:r>
              <a:rPr lang="en-US" sz="420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Overview</a:t>
            </a:r>
            <a:endParaRPr lang="en-US" sz="4207" dirty="0"/>
          </a:p>
        </p:txBody>
      </p:sp>
      <p:sp>
        <p:nvSpPr>
          <p:cNvPr id="5" name="Text 3"/>
          <p:cNvSpPr/>
          <p:nvPr/>
        </p:nvSpPr>
        <p:spPr>
          <a:xfrm>
            <a:off x="2581751" y="1745456"/>
            <a:ext cx="980860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92"/>
              </a:lnSpc>
              <a:buSzPct val="100000"/>
              <a:buChar char="•"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Apple's iPhone has stood as a formidable force, securing its position as the most popular smartphone in the U.S with a brand value of </a:t>
            </a:r>
            <a:r>
              <a:rPr lang="en-US" sz="1683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$880.46 billion USD.</a:t>
            </a:r>
            <a:endParaRPr lang="en-US" sz="1683" dirty="0"/>
          </a:p>
        </p:txBody>
      </p:sp>
      <p:sp>
        <p:nvSpPr>
          <p:cNvPr id="6" name="Text 4"/>
          <p:cNvSpPr/>
          <p:nvPr/>
        </p:nvSpPr>
        <p:spPr>
          <a:xfrm>
            <a:off x="2581751" y="2514719"/>
            <a:ext cx="980860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92"/>
              </a:lnSpc>
              <a:buSzPct val="100000"/>
              <a:buChar char="•"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the fiscal year 2023, Apple’s revenue soared to </a:t>
            </a:r>
            <a:r>
              <a:rPr lang="en-US" sz="1683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$383.3 billion USD</a:t>
            </a: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solidifying its position as the most valuable brand globally.</a:t>
            </a:r>
            <a:endParaRPr lang="en-US" sz="1683" dirty="0"/>
          </a:p>
        </p:txBody>
      </p:sp>
      <p:sp>
        <p:nvSpPr>
          <p:cNvPr id="7" name="Text 5"/>
          <p:cNvSpPr/>
          <p:nvPr/>
        </p:nvSpPr>
        <p:spPr>
          <a:xfrm>
            <a:off x="2581751" y="3283982"/>
            <a:ext cx="980860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92"/>
              </a:lnSpc>
              <a:buSzPct val="100000"/>
              <a:buChar char="•"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</a:t>
            </a:r>
            <a:r>
              <a:rPr lang="en-US" sz="1683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iPhone</a:t>
            </a: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remains Apple’s crowning achievement. Its success propelled the company to create a unique ecosystem encompassing hardware, software, and services.</a:t>
            </a:r>
            <a:endParaRPr lang="en-US" sz="1683" dirty="0"/>
          </a:p>
        </p:txBody>
      </p:sp>
      <p:sp>
        <p:nvSpPr>
          <p:cNvPr id="8" name="Text 6"/>
          <p:cNvSpPr/>
          <p:nvPr/>
        </p:nvSpPr>
        <p:spPr>
          <a:xfrm>
            <a:off x="2581751" y="4053245"/>
            <a:ext cx="9808607" cy="341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92"/>
              </a:lnSpc>
              <a:buSzPct val="100000"/>
              <a:buChar char="•"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Apple's Crown Jewel commands a market share of almost 50% for most part within the last decade</a:t>
            </a:r>
            <a:endParaRPr lang="en-US" sz="1683" dirty="0"/>
          </a:p>
        </p:txBody>
      </p:sp>
      <p:sp>
        <p:nvSpPr>
          <p:cNvPr id="9" name="Text 7"/>
          <p:cNvSpPr/>
          <p:nvPr/>
        </p:nvSpPr>
        <p:spPr>
          <a:xfrm>
            <a:off x="2581751" y="4480560"/>
            <a:ext cx="980860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92"/>
              </a:lnSpc>
              <a:buSzPct val="100000"/>
              <a:buChar char="•"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Its strong brand, loyal customer base, and robust financial resources position the company well for sustained success</a:t>
            </a:r>
            <a:endParaRPr lang="en-US" sz="1683" dirty="0"/>
          </a:p>
        </p:txBody>
      </p:sp>
      <p:sp>
        <p:nvSpPr>
          <p:cNvPr id="10" name="Text 8"/>
          <p:cNvSpPr/>
          <p:nvPr/>
        </p:nvSpPr>
        <p:spPr>
          <a:xfrm>
            <a:off x="2581751" y="5249823"/>
            <a:ext cx="980860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92"/>
              </a:lnSpc>
              <a:buSzPct val="100000"/>
              <a:buChar char="•"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Despite its dominance, Apple faces stiff competition from Android manufacturers like Samsung and Xiaomi, particularly in emerging markets.</a:t>
            </a:r>
            <a:endParaRPr lang="en-US" sz="1683" dirty="0"/>
          </a:p>
        </p:txBody>
      </p:sp>
      <p:sp>
        <p:nvSpPr>
          <p:cNvPr id="11" name="Text 9"/>
          <p:cNvSpPr/>
          <p:nvPr/>
        </p:nvSpPr>
        <p:spPr>
          <a:xfrm>
            <a:off x="2581751" y="6019086"/>
            <a:ext cx="980860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92"/>
              </a:lnSpc>
              <a:buSzPct val="100000"/>
              <a:buChar char="•"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Some users may be experiencing innovation fatigue, requiring Apple to continuously introduce compelling new features to maintain interest.</a:t>
            </a:r>
            <a:endParaRPr lang="en-US" sz="1683" dirty="0"/>
          </a:p>
        </p:txBody>
      </p:sp>
      <p:sp>
        <p:nvSpPr>
          <p:cNvPr id="12" name="Text 10"/>
          <p:cNvSpPr/>
          <p:nvPr/>
        </p:nvSpPr>
        <p:spPr>
          <a:xfrm>
            <a:off x="2581751" y="6788348"/>
            <a:ext cx="980860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92"/>
              </a:lnSpc>
              <a:buSzPct val="100000"/>
              <a:buChar char="•"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Apple is expected to play a significant role in the development and adoption of AR technology, potentially revolutionizing mobile experiences.</a:t>
            </a:r>
            <a:endParaRPr lang="en-US" sz="1683" dirty="0"/>
          </a:p>
        </p:txBody>
      </p:sp>
      <p:pic>
        <p:nvPicPr>
          <p:cNvPr id="1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714423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396240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Segments Description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3621167" y="1146929"/>
            <a:ext cx="47548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1: Tech Enthusiasts &amp; Advocates</a:t>
            </a:r>
            <a:endParaRPr lang="en-US" sz="1837" dirty="0"/>
          </a:p>
        </p:txBody>
      </p:sp>
      <p:sp>
        <p:nvSpPr>
          <p:cNvPr id="6" name="Text 4"/>
          <p:cNvSpPr/>
          <p:nvPr/>
        </p:nvSpPr>
        <p:spPr>
          <a:xfrm>
            <a:off x="3869888" y="1671876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Highly enthusiastic and tech-savvy individuals</a:t>
            </a:r>
            <a:endParaRPr lang="en-US" sz="1225" dirty="0"/>
          </a:p>
        </p:txBody>
      </p:sp>
      <p:sp>
        <p:nvSpPr>
          <p:cNvPr id="7" name="Text 5"/>
          <p:cNvSpPr/>
          <p:nvPr/>
        </p:nvSpPr>
        <p:spPr>
          <a:xfrm>
            <a:off x="3869888" y="1982748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Express keen interest in smartphones but also exhibit a strong affinity for wearable technology and wireless audio accessories.</a:t>
            </a:r>
            <a:endParaRPr lang="en-US" sz="1225" dirty="0"/>
          </a:p>
        </p:txBody>
      </p:sp>
      <p:sp>
        <p:nvSpPr>
          <p:cNvPr id="8" name="Text 6"/>
          <p:cNvSpPr/>
          <p:nvPr/>
        </p:nvSpPr>
        <p:spPr>
          <a:xfrm>
            <a:off x="3869888" y="2542342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segment not only appreciates the brand but actively advocates for it, making them influential in spreading positive sentiments.</a:t>
            </a:r>
            <a:endParaRPr lang="en-US" sz="1225" dirty="0"/>
          </a:p>
        </p:txBody>
      </p:sp>
      <p:sp>
        <p:nvSpPr>
          <p:cNvPr id="9" name="Text 7"/>
          <p:cNvSpPr/>
          <p:nvPr/>
        </p:nvSpPr>
        <p:spPr>
          <a:xfrm>
            <a:off x="3869888" y="3101935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Mostly Male Dominated, with Higher Educational Background</a:t>
            </a:r>
            <a:endParaRPr lang="en-US" sz="1225" dirty="0"/>
          </a:p>
        </p:txBody>
      </p:sp>
      <p:sp>
        <p:nvSpPr>
          <p:cNvPr id="10" name="Text 8"/>
          <p:cNvSpPr/>
          <p:nvPr/>
        </p:nvSpPr>
        <p:spPr>
          <a:xfrm>
            <a:off x="3621167" y="3583900"/>
            <a:ext cx="280416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2: Casual Users</a:t>
            </a:r>
            <a:endParaRPr lang="en-US" sz="1837" dirty="0"/>
          </a:p>
        </p:txBody>
      </p:sp>
      <p:sp>
        <p:nvSpPr>
          <p:cNvPr id="11" name="Text 9"/>
          <p:cNvSpPr/>
          <p:nvPr/>
        </p:nvSpPr>
        <p:spPr>
          <a:xfrm>
            <a:off x="3869888" y="4108847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Represents a group of consumers who are generally interested in smartphones and related accessories.</a:t>
            </a:r>
            <a:endParaRPr lang="en-US" sz="1225" dirty="0"/>
          </a:p>
        </p:txBody>
      </p:sp>
      <p:sp>
        <p:nvSpPr>
          <p:cNvPr id="12" name="Text 10"/>
          <p:cNvSpPr/>
          <p:nvPr/>
        </p:nvSpPr>
        <p:spPr>
          <a:xfrm>
            <a:off x="3869888" y="4668441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Showing satisfaction and a positive brand perception.</a:t>
            </a:r>
            <a:endParaRPr lang="en-US" sz="1225" dirty="0"/>
          </a:p>
        </p:txBody>
      </p:sp>
      <p:sp>
        <p:nvSpPr>
          <p:cNvPr id="13" name="Text 11"/>
          <p:cNvSpPr/>
          <p:nvPr/>
        </p:nvSpPr>
        <p:spPr>
          <a:xfrm>
            <a:off x="3869888" y="4979313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While not as fervently enthusiastic as Segment 1, they have a balanced and positive approach to their mobile technology preferences.</a:t>
            </a:r>
            <a:endParaRPr lang="en-US" sz="1225" dirty="0"/>
          </a:p>
        </p:txBody>
      </p:sp>
      <p:sp>
        <p:nvSpPr>
          <p:cNvPr id="14" name="Text 12"/>
          <p:cNvSpPr/>
          <p:nvPr/>
        </p:nvSpPr>
        <p:spPr>
          <a:xfrm>
            <a:off x="3869888" y="5538907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Mostly Graduate Students and age group of 24-34</a:t>
            </a:r>
            <a:endParaRPr lang="en-US" sz="1225" dirty="0"/>
          </a:p>
        </p:txBody>
      </p:sp>
      <p:sp>
        <p:nvSpPr>
          <p:cNvPr id="15" name="Text 13"/>
          <p:cNvSpPr/>
          <p:nvPr/>
        </p:nvSpPr>
        <p:spPr>
          <a:xfrm>
            <a:off x="3621167" y="6020872"/>
            <a:ext cx="39014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3: Price-Sensitive Users</a:t>
            </a:r>
            <a:endParaRPr lang="en-US" sz="1837" dirty="0"/>
          </a:p>
        </p:txBody>
      </p:sp>
      <p:sp>
        <p:nvSpPr>
          <p:cNvPr id="16" name="Text 14"/>
          <p:cNvSpPr/>
          <p:nvPr/>
        </p:nvSpPr>
        <p:spPr>
          <a:xfrm>
            <a:off x="3869888" y="6545818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Larger group of consumers who are more price-sensitive,</a:t>
            </a:r>
            <a:endParaRPr lang="en-US" sz="1225" dirty="0"/>
          </a:p>
        </p:txBody>
      </p:sp>
      <p:sp>
        <p:nvSpPr>
          <p:cNvPr id="17" name="Text 15"/>
          <p:cNvSpPr/>
          <p:nvPr/>
        </p:nvSpPr>
        <p:spPr>
          <a:xfrm>
            <a:off x="3869888" y="6856690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Shows lower interest in smartphones and accessories.</a:t>
            </a:r>
            <a:endParaRPr lang="en-US" sz="1225" dirty="0"/>
          </a:p>
        </p:txBody>
      </p:sp>
      <p:sp>
        <p:nvSpPr>
          <p:cNvPr id="18" name="Text 16"/>
          <p:cNvSpPr/>
          <p:nvPr/>
        </p:nvSpPr>
        <p:spPr>
          <a:xfrm>
            <a:off x="3869888" y="7167563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Still exhibit positive brand sentiments and satisfaction but may be more cautious in adopting new products.</a:t>
            </a:r>
            <a:endParaRPr lang="en-US" sz="1225" dirty="0"/>
          </a:p>
        </p:txBody>
      </p:sp>
      <p:sp>
        <p:nvSpPr>
          <p:cNvPr id="19" name="Text 17"/>
          <p:cNvSpPr/>
          <p:nvPr/>
        </p:nvSpPr>
        <p:spPr>
          <a:xfrm>
            <a:off x="3869888" y="7727156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Likely influenced by budget considerations.</a:t>
            </a:r>
            <a:endParaRPr lang="en-US" sz="1225" dirty="0"/>
          </a:p>
        </p:txBody>
      </p:sp>
      <p:sp>
        <p:nvSpPr>
          <p:cNvPr id="20" name="Text 18"/>
          <p:cNvSpPr/>
          <p:nvPr/>
        </p:nvSpPr>
        <p:spPr>
          <a:xfrm>
            <a:off x="3869888" y="8038028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People with lesser educational Background </a:t>
            </a:r>
            <a:endParaRPr lang="en-US" sz="1225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260283" y="996434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902637" y="996434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Segment 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996434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Segment 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179725" y="996434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Segment 3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037993" y="1492687"/>
            <a:ext cx="10554414" cy="63710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260283" y="1633538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Gender: = Female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02637" y="1633538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0.333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1633538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0.475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179725" y="1633538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0.488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260283" y="2270641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Gender: = Male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02637" y="2270641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0.667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1181" y="2270641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0.5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179725" y="2270641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0.488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2037993" y="2766893"/>
            <a:ext cx="10554414" cy="63710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260283" y="2907744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`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02637" y="2907744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0.292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41181" y="2907744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0.325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0179725" y="2907744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0.171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2260283" y="3544848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 = 24-34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902637" y="3544848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0.542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41181" y="3544848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0.675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179725" y="3544848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0.585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2037993" y="4041100"/>
            <a:ext cx="10554414" cy="63710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2260283" y="4181951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 = 35-44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4902637" y="4181951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0.125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541181" y="4181951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10179725" y="4181951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0.122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2260283" y="4819055"/>
            <a:ext cx="21903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Educational Background = Master s degree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4902637" y="4819055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0.625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541181" y="4819055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0.75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0179725" y="4819055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0.463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2037993" y="6026110"/>
            <a:ext cx="10554414" cy="1347907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2260283" y="6166961"/>
            <a:ext cx="21903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Educational Background = Bachelor s degree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4902637" y="6166961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0.25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7541181" y="6166961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0.25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0179725" y="6166961"/>
            <a:ext cx="21903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0.39</a:t>
            </a:r>
            <a:endParaRPr lang="en-US" sz="1750" dirty="0"/>
          </a:p>
        </p:txBody>
      </p:sp>
      <p:pic>
        <p:nvPicPr>
          <p:cNvPr id="40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5077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76368" y="571857"/>
            <a:ext cx="5440680" cy="649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7"/>
              </a:lnSpc>
              <a:buNone/>
            </a:pPr>
            <a:r>
              <a:rPr lang="en-US" sz="40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Short Term Strategies</a:t>
            </a:r>
            <a:endParaRPr lang="en-US" sz="4094" dirty="0"/>
          </a:p>
        </p:txBody>
      </p:sp>
      <p:sp>
        <p:nvSpPr>
          <p:cNvPr id="5" name="Text 3"/>
          <p:cNvSpPr/>
          <p:nvPr/>
        </p:nvSpPr>
        <p:spPr>
          <a:xfrm>
            <a:off x="2376368" y="1741289"/>
            <a:ext cx="2953941" cy="1169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70"/>
              </a:lnSpc>
              <a:buNone/>
            </a:pPr>
            <a:r>
              <a:rPr lang="en-US" sz="245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1: Tech Enthusiasts &amp; Advocates</a:t>
            </a:r>
            <a:endParaRPr lang="en-US" sz="2456" dirty="0"/>
          </a:p>
        </p:txBody>
      </p:sp>
      <p:sp>
        <p:nvSpPr>
          <p:cNvPr id="6" name="Text 4"/>
          <p:cNvSpPr/>
          <p:nvPr/>
        </p:nvSpPr>
        <p:spPr>
          <a:xfrm>
            <a:off x="2708910" y="3144917"/>
            <a:ext cx="2621399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0"/>
              </a:lnSpc>
              <a:buSzPct val="100000"/>
              <a:buChar char="•"/>
            </a:pPr>
            <a:r>
              <a:rPr lang="en-US" sz="16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Offer exclusive discounts and drive the engagements.</a:t>
            </a:r>
            <a:endParaRPr lang="en-US" sz="1637" dirty="0"/>
          </a:p>
        </p:txBody>
      </p:sp>
      <p:sp>
        <p:nvSpPr>
          <p:cNvPr id="7" name="Text 5"/>
          <p:cNvSpPr/>
          <p:nvPr/>
        </p:nvSpPr>
        <p:spPr>
          <a:xfrm>
            <a:off x="2708910" y="3893582"/>
            <a:ext cx="2621399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0"/>
              </a:lnSpc>
              <a:buSzPct val="100000"/>
              <a:buChar char="•"/>
            </a:pPr>
            <a:r>
              <a:rPr lang="en-US" sz="16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Leveraging influencers and user-generated content</a:t>
            </a:r>
            <a:endParaRPr lang="en-US" sz="1637" dirty="0"/>
          </a:p>
        </p:txBody>
      </p:sp>
      <p:sp>
        <p:nvSpPr>
          <p:cNvPr id="8" name="Text 6"/>
          <p:cNvSpPr/>
          <p:nvPr/>
        </p:nvSpPr>
        <p:spPr>
          <a:xfrm>
            <a:off x="2708910" y="4642247"/>
            <a:ext cx="2621399" cy="998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0"/>
              </a:lnSpc>
              <a:buSzPct val="100000"/>
              <a:buChar char="•"/>
            </a:pPr>
            <a:r>
              <a:rPr lang="en-US" sz="16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 early access to new releases and opportunities to interact with the brand.</a:t>
            </a:r>
            <a:endParaRPr lang="en-US" sz="1637" dirty="0"/>
          </a:p>
        </p:txBody>
      </p:sp>
      <p:sp>
        <p:nvSpPr>
          <p:cNvPr id="9" name="Text 7"/>
          <p:cNvSpPr/>
          <p:nvPr/>
        </p:nvSpPr>
        <p:spPr>
          <a:xfrm>
            <a:off x="5845135" y="1741289"/>
            <a:ext cx="2953941" cy="779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70"/>
              </a:lnSpc>
              <a:buNone/>
            </a:pPr>
            <a:r>
              <a:rPr lang="en-US" sz="245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2: Casual Users</a:t>
            </a:r>
            <a:endParaRPr lang="en-US" sz="2456" dirty="0"/>
          </a:p>
        </p:txBody>
      </p:sp>
      <p:sp>
        <p:nvSpPr>
          <p:cNvPr id="10" name="Text 8"/>
          <p:cNvSpPr/>
          <p:nvPr/>
        </p:nvSpPr>
        <p:spPr>
          <a:xfrm>
            <a:off x="6177677" y="2754987"/>
            <a:ext cx="2621399" cy="1331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0"/>
              </a:lnSpc>
              <a:buSzPct val="100000"/>
              <a:buChar char="•"/>
            </a:pPr>
            <a:r>
              <a:rPr lang="en-US" sz="16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short-term promotions or bundled offers to drive immediate interest and purchases.</a:t>
            </a:r>
            <a:endParaRPr lang="en-US" sz="1637" dirty="0"/>
          </a:p>
        </p:txBody>
      </p:sp>
      <p:sp>
        <p:nvSpPr>
          <p:cNvPr id="11" name="Text 9"/>
          <p:cNvSpPr/>
          <p:nvPr/>
        </p:nvSpPr>
        <p:spPr>
          <a:xfrm>
            <a:off x="6177677" y="4169212"/>
            <a:ext cx="2621399" cy="998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0"/>
              </a:lnSpc>
              <a:buSzPct val="100000"/>
              <a:buChar char="•"/>
            </a:pPr>
            <a:r>
              <a:rPr lang="en-US" sz="16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Promoting Interactive Content which explains more about the product</a:t>
            </a:r>
            <a:endParaRPr lang="en-US" sz="1637" dirty="0"/>
          </a:p>
        </p:txBody>
      </p:sp>
      <p:sp>
        <p:nvSpPr>
          <p:cNvPr id="12" name="Text 10"/>
          <p:cNvSpPr/>
          <p:nvPr/>
        </p:nvSpPr>
        <p:spPr>
          <a:xfrm>
            <a:off x="6177677" y="5250656"/>
            <a:ext cx="2621399" cy="166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0"/>
              </a:lnSpc>
              <a:buSzPct val="100000"/>
              <a:buChar char="•"/>
            </a:pPr>
            <a:r>
              <a:rPr lang="en-US" sz="16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Share customer testimonials and success stories to build trust and reinforce positive brand perception</a:t>
            </a:r>
            <a:endParaRPr lang="en-US" sz="1637" dirty="0"/>
          </a:p>
        </p:txBody>
      </p:sp>
      <p:sp>
        <p:nvSpPr>
          <p:cNvPr id="13" name="Text 11"/>
          <p:cNvSpPr/>
          <p:nvPr/>
        </p:nvSpPr>
        <p:spPr>
          <a:xfrm>
            <a:off x="9313902" y="1741289"/>
            <a:ext cx="2953941" cy="779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70"/>
              </a:lnSpc>
              <a:buNone/>
            </a:pPr>
            <a:r>
              <a:rPr lang="en-US" sz="245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3: Price-Sensitive Users</a:t>
            </a:r>
            <a:endParaRPr lang="en-US" sz="2456" dirty="0"/>
          </a:p>
        </p:txBody>
      </p:sp>
      <p:sp>
        <p:nvSpPr>
          <p:cNvPr id="14" name="Text 12"/>
          <p:cNvSpPr/>
          <p:nvPr/>
        </p:nvSpPr>
        <p:spPr>
          <a:xfrm>
            <a:off x="9646444" y="2754987"/>
            <a:ext cx="2621399" cy="1331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0"/>
              </a:lnSpc>
              <a:buSzPct val="100000"/>
              <a:buChar char="•"/>
            </a:pPr>
            <a:r>
              <a:rPr lang="en-US" sz="16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Promoting rebates, or cashback options to stimulate immediate interest and purchases</a:t>
            </a:r>
            <a:endParaRPr lang="en-US" sz="1637" dirty="0"/>
          </a:p>
        </p:txBody>
      </p:sp>
      <p:sp>
        <p:nvSpPr>
          <p:cNvPr id="15" name="Text 13"/>
          <p:cNvSpPr/>
          <p:nvPr/>
        </p:nvSpPr>
        <p:spPr>
          <a:xfrm>
            <a:off x="9646444" y="4169212"/>
            <a:ext cx="2621399" cy="166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0"/>
              </a:lnSpc>
              <a:buSzPct val="100000"/>
              <a:buChar char="•"/>
            </a:pPr>
            <a:r>
              <a:rPr lang="en-US" sz="16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referral programs to incentivize existing users to recommend the brand to others</a:t>
            </a:r>
            <a:endParaRPr lang="en-US" sz="1637" dirty="0"/>
          </a:p>
        </p:txBody>
      </p:sp>
      <p:sp>
        <p:nvSpPr>
          <p:cNvPr id="16" name="Text 14"/>
          <p:cNvSpPr/>
          <p:nvPr/>
        </p:nvSpPr>
        <p:spPr>
          <a:xfrm>
            <a:off x="9646444" y="5916216"/>
            <a:ext cx="2621399" cy="166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0"/>
              </a:lnSpc>
              <a:buSzPct val="100000"/>
              <a:buChar char="•"/>
            </a:pPr>
            <a:r>
              <a:rPr lang="en-US" sz="163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Introduce special promotions tied to seasons or events to create urgency and prompt immediate engagement</a:t>
            </a:r>
            <a:endParaRPr lang="en-US" sz="1637" dirty="0"/>
          </a:p>
        </p:txBody>
      </p:sp>
      <p:pic>
        <p:nvPicPr>
          <p:cNvPr id="1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241238" y="607219"/>
            <a:ext cx="4267200" cy="536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21"/>
              </a:lnSpc>
              <a:buNone/>
            </a:pPr>
            <a:r>
              <a:rPr lang="en-US" sz="337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Long Term Strategies</a:t>
            </a:r>
            <a:endParaRPr lang="en-US" sz="3377" dirty="0"/>
          </a:p>
        </p:txBody>
      </p:sp>
      <p:sp>
        <p:nvSpPr>
          <p:cNvPr id="5" name="Text 3"/>
          <p:cNvSpPr/>
          <p:nvPr/>
        </p:nvSpPr>
        <p:spPr>
          <a:xfrm>
            <a:off x="3241238" y="1571982"/>
            <a:ext cx="2436614" cy="9647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2"/>
              </a:lnSpc>
              <a:buNone/>
            </a:pPr>
            <a:r>
              <a:rPr lang="en-US" sz="202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1: Tech Enthusiasts &amp; Advocates</a:t>
            </a:r>
            <a:endParaRPr lang="en-US" sz="2026" dirty="0"/>
          </a:p>
        </p:txBody>
      </p:sp>
      <p:sp>
        <p:nvSpPr>
          <p:cNvPr id="6" name="Text 4"/>
          <p:cNvSpPr/>
          <p:nvPr/>
        </p:nvSpPr>
        <p:spPr>
          <a:xfrm>
            <a:off x="3515558" y="2729627"/>
            <a:ext cx="2162294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Early releases, or limited-edition devices to reward and engage this highly enthusiastic segment.</a:t>
            </a:r>
            <a:endParaRPr lang="en-US" sz="1351" dirty="0"/>
          </a:p>
        </p:txBody>
      </p:sp>
      <p:sp>
        <p:nvSpPr>
          <p:cNvPr id="7" name="Text 5"/>
          <p:cNvSpPr/>
          <p:nvPr/>
        </p:nvSpPr>
        <p:spPr>
          <a:xfrm>
            <a:off x="3515558" y="3895963"/>
            <a:ext cx="2162294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Leverage satisfied customers as brand ambassadors to amplify positive word-of-mouth.</a:t>
            </a:r>
            <a:endParaRPr lang="en-US" sz="1351" dirty="0"/>
          </a:p>
        </p:txBody>
      </p:sp>
      <p:sp>
        <p:nvSpPr>
          <p:cNvPr id="8" name="Text 6"/>
          <p:cNvSpPr/>
          <p:nvPr/>
        </p:nvSpPr>
        <p:spPr>
          <a:xfrm>
            <a:off x="3515558" y="5062299"/>
            <a:ext cx="2162294" cy="8233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loyalty programs with exclusive perks.</a:t>
            </a:r>
            <a:endParaRPr lang="en-US" sz="1351" dirty="0"/>
          </a:p>
        </p:txBody>
      </p:sp>
      <p:sp>
        <p:nvSpPr>
          <p:cNvPr id="9" name="Text 7"/>
          <p:cNvSpPr/>
          <p:nvPr/>
        </p:nvSpPr>
        <p:spPr>
          <a:xfrm>
            <a:off x="3515558" y="5954197"/>
            <a:ext cx="2162294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Showcase cutting-edge technologies to keep excited about the brand's continuous innovation.</a:t>
            </a:r>
            <a:endParaRPr lang="en-US" sz="1351" dirty="0"/>
          </a:p>
        </p:txBody>
      </p:sp>
      <p:sp>
        <p:nvSpPr>
          <p:cNvPr id="10" name="Text 8"/>
          <p:cNvSpPr/>
          <p:nvPr/>
        </p:nvSpPr>
        <p:spPr>
          <a:xfrm>
            <a:off x="6103858" y="1571982"/>
            <a:ext cx="2436614" cy="643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2"/>
              </a:lnSpc>
              <a:buNone/>
            </a:pPr>
            <a:r>
              <a:rPr lang="en-US" sz="202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2: Casual Users</a:t>
            </a:r>
            <a:endParaRPr lang="en-US" sz="2026" dirty="0"/>
          </a:p>
        </p:txBody>
      </p:sp>
      <p:sp>
        <p:nvSpPr>
          <p:cNvPr id="11" name="Text 9"/>
          <p:cNvSpPr/>
          <p:nvPr/>
        </p:nvSpPr>
        <p:spPr>
          <a:xfrm>
            <a:off x="6378178" y="2408039"/>
            <a:ext cx="2162294" cy="16466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the product line with a variety of smartphones, wearables, and accessories to cater to different preferences within the segment.</a:t>
            </a:r>
            <a:endParaRPr lang="en-US" sz="1351" dirty="0"/>
          </a:p>
        </p:txBody>
      </p:sp>
      <p:sp>
        <p:nvSpPr>
          <p:cNvPr id="12" name="Text 10"/>
          <p:cNvSpPr/>
          <p:nvPr/>
        </p:nvSpPr>
        <p:spPr>
          <a:xfrm>
            <a:off x="6378178" y="4123253"/>
            <a:ext cx="2162294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 in customer support services, ensuring that assistance is readily available. </a:t>
            </a:r>
            <a:endParaRPr lang="en-US" sz="1351" dirty="0"/>
          </a:p>
        </p:txBody>
      </p:sp>
      <p:sp>
        <p:nvSpPr>
          <p:cNvPr id="13" name="Text 11"/>
          <p:cNvSpPr/>
          <p:nvPr/>
        </p:nvSpPr>
        <p:spPr>
          <a:xfrm>
            <a:off x="6378178" y="5289590"/>
            <a:ext cx="2162294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educational content to inform users about the full range of products and their features.</a:t>
            </a:r>
            <a:endParaRPr lang="en-US" sz="1351" dirty="0"/>
          </a:p>
        </p:txBody>
      </p:sp>
      <p:sp>
        <p:nvSpPr>
          <p:cNvPr id="14" name="Text 12"/>
          <p:cNvSpPr/>
          <p:nvPr/>
        </p:nvSpPr>
        <p:spPr>
          <a:xfrm>
            <a:off x="6378178" y="6455926"/>
            <a:ext cx="2162294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Foster a sense of community among users with forums, social media groups.</a:t>
            </a:r>
            <a:endParaRPr lang="en-US" sz="1351" dirty="0"/>
          </a:p>
        </p:txBody>
      </p:sp>
      <p:sp>
        <p:nvSpPr>
          <p:cNvPr id="15" name="Text 13"/>
          <p:cNvSpPr/>
          <p:nvPr/>
        </p:nvSpPr>
        <p:spPr>
          <a:xfrm>
            <a:off x="8966478" y="1571982"/>
            <a:ext cx="2436614" cy="643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2"/>
              </a:lnSpc>
              <a:buNone/>
            </a:pPr>
            <a:r>
              <a:rPr lang="en-US" sz="202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Segment 3: Price-Sensitive Users</a:t>
            </a:r>
            <a:endParaRPr lang="en-US" sz="2026" dirty="0"/>
          </a:p>
        </p:txBody>
      </p:sp>
      <p:sp>
        <p:nvSpPr>
          <p:cNvPr id="16" name="Text 14"/>
          <p:cNvSpPr/>
          <p:nvPr/>
        </p:nvSpPr>
        <p:spPr>
          <a:xfrm>
            <a:off x="9240798" y="2408039"/>
            <a:ext cx="2162294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Introduce budget-friendly product lines or options without compromising essential features.</a:t>
            </a:r>
            <a:endParaRPr lang="en-US" sz="1351" dirty="0"/>
          </a:p>
        </p:txBody>
      </p:sp>
      <p:sp>
        <p:nvSpPr>
          <p:cNvPr id="17" name="Text 15"/>
          <p:cNvSpPr/>
          <p:nvPr/>
        </p:nvSpPr>
        <p:spPr>
          <a:xfrm>
            <a:off x="9240798" y="3574375"/>
            <a:ext cx="2162294" cy="1372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flexible finance and upgrade plans to ease financial constraints and encourage regular product updates.</a:t>
            </a:r>
            <a:endParaRPr lang="en-US" sz="1351" dirty="0"/>
          </a:p>
        </p:txBody>
      </p:sp>
      <p:sp>
        <p:nvSpPr>
          <p:cNvPr id="18" name="Text 16"/>
          <p:cNvSpPr/>
          <p:nvPr/>
        </p:nvSpPr>
        <p:spPr>
          <a:xfrm>
            <a:off x="9240798" y="5015151"/>
            <a:ext cx="2162294" cy="1372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61"/>
              </a:lnSpc>
              <a:buSzPct val="100000"/>
              <a:buChar char="•"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Emphasize value propositions, emphasizing durability, longevity, and cost-effectiveness in marketing materials.</a:t>
            </a:r>
            <a:endParaRPr lang="en-US" sz="1351" dirty="0"/>
          </a:p>
        </p:txBody>
      </p:sp>
      <p:pic>
        <p:nvPicPr>
          <p:cNvPr id="1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0708838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41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21167" y="2371844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3062" dirty="0"/>
          </a:p>
        </p:txBody>
      </p:sp>
      <p:sp>
        <p:nvSpPr>
          <p:cNvPr id="6" name="Shape 3"/>
          <p:cNvSpPr/>
          <p:nvPr/>
        </p:nvSpPr>
        <p:spPr>
          <a:xfrm>
            <a:off x="3621167" y="3091101"/>
            <a:ext cx="3616285" cy="2984659"/>
          </a:xfrm>
          <a:prstGeom prst="roundRect">
            <a:avLst>
              <a:gd name="adj" fmla="val 156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025384" y="3246596"/>
            <a:ext cx="305657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Apple's iPhone dominance in the U.S. market.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4025384" y="3806190"/>
            <a:ext cx="305657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Strong brand, loyal base, facing competition and innovation fatigue.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4025384" y="4365784"/>
            <a:ext cx="305657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Recogniziimportance of mobile product marketing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4025384" y="4925378"/>
            <a:ext cx="305657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focuses include enhancing customer engagement for effective expansion and fostering brand loyalty through strengthened relationships and advocacy.</a:t>
            </a:r>
            <a:endParaRPr lang="en-US" sz="1225" dirty="0"/>
          </a:p>
        </p:txBody>
      </p:sp>
      <p:sp>
        <p:nvSpPr>
          <p:cNvPr id="11" name="Shape 8"/>
          <p:cNvSpPr/>
          <p:nvPr/>
        </p:nvSpPr>
        <p:spPr>
          <a:xfrm>
            <a:off x="7392948" y="3091101"/>
            <a:ext cx="3616285" cy="2984659"/>
          </a:xfrm>
          <a:prstGeom prst="roundRect">
            <a:avLst>
              <a:gd name="adj" fmla="val 156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548443" y="3246596"/>
            <a:ext cx="18821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Proposed Strategies</a:t>
            </a:r>
            <a:endParaRPr lang="en-US" sz="1531" dirty="0"/>
          </a:p>
        </p:txBody>
      </p:sp>
      <p:sp>
        <p:nvSpPr>
          <p:cNvPr id="13" name="Text 10"/>
          <p:cNvSpPr/>
          <p:nvPr/>
        </p:nvSpPr>
        <p:spPr>
          <a:xfrm>
            <a:off x="7797165" y="3664506"/>
            <a:ext cx="305657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Tech Enthusiasts (S1), the emphasis is on discounts, influencer collaboration, and early access. 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7797165" y="4472821"/>
            <a:ext cx="305657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Casual Users (S2) benefit from promotions, interactive content, and testimonials.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7797165" y="5032415"/>
            <a:ext cx="305657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Price-Sensitive Users (S3) are targeted with promotions, referral programs, and seasonal deals.</a:t>
            </a:r>
            <a:endParaRPr lang="en-US" sz="1225" dirty="0"/>
          </a:p>
        </p:txBody>
      </p:sp>
      <p:sp>
        <p:nvSpPr>
          <p:cNvPr id="16" name="Shape 13"/>
          <p:cNvSpPr/>
          <p:nvPr/>
        </p:nvSpPr>
        <p:spPr>
          <a:xfrm>
            <a:off x="3621167" y="6231255"/>
            <a:ext cx="3616285" cy="3340418"/>
          </a:xfrm>
          <a:prstGeom prst="roundRect">
            <a:avLst>
              <a:gd name="adj" fmla="val 1397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3776662" y="6386751"/>
            <a:ext cx="19812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Long Term Strategies</a:t>
            </a:r>
            <a:endParaRPr lang="en-US" sz="1531" dirty="0"/>
          </a:p>
        </p:txBody>
      </p:sp>
      <p:sp>
        <p:nvSpPr>
          <p:cNvPr id="18" name="Text 15"/>
          <p:cNvSpPr/>
          <p:nvPr/>
        </p:nvSpPr>
        <p:spPr>
          <a:xfrm>
            <a:off x="4025384" y="6804660"/>
            <a:ext cx="305657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Long-term strategies envision exclusive releases and loyalty programs for Tech Enthusiasts (S1). </a:t>
            </a:r>
            <a:endParaRPr lang="en-US" sz="1225" dirty="0"/>
          </a:p>
        </p:txBody>
      </p:sp>
      <p:sp>
        <p:nvSpPr>
          <p:cNvPr id="19" name="Text 16"/>
          <p:cNvSpPr/>
          <p:nvPr/>
        </p:nvSpPr>
        <p:spPr>
          <a:xfrm>
            <a:off x="4025384" y="7612975"/>
            <a:ext cx="305657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Casual Users (S2) are engaged through product diversification, robust customer support, educational initiatives, and community building.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4025384" y="8670012"/>
            <a:ext cx="305657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Price-Sensitive Users (S3) are targeted with budget-friendly products, flexible finance plans, and value-driven marketing.</a:t>
            </a:r>
            <a:endParaRPr lang="en-US" sz="1225" dirty="0"/>
          </a:p>
        </p:txBody>
      </p:sp>
      <p:sp>
        <p:nvSpPr>
          <p:cNvPr id="21" name="Shape 18"/>
          <p:cNvSpPr/>
          <p:nvPr/>
        </p:nvSpPr>
        <p:spPr>
          <a:xfrm>
            <a:off x="7392948" y="6231255"/>
            <a:ext cx="3616285" cy="3340418"/>
          </a:xfrm>
          <a:prstGeom prst="roundRect">
            <a:avLst>
              <a:gd name="adj" fmla="val 1397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548443" y="6386751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Summary</a:t>
            </a:r>
            <a:endParaRPr lang="en-US" sz="1531" dirty="0"/>
          </a:p>
        </p:txBody>
      </p:sp>
      <p:sp>
        <p:nvSpPr>
          <p:cNvPr id="23" name="Text 20"/>
          <p:cNvSpPr/>
          <p:nvPr/>
        </p:nvSpPr>
        <p:spPr>
          <a:xfrm>
            <a:off x="7797165" y="6804660"/>
            <a:ext cx="305657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Apple's mobile product marketing strategy is a dynamic blend of short-term initiatives and long-term approaches.</a:t>
            </a:r>
            <a:endParaRPr lang="en-US" sz="1225" dirty="0"/>
          </a:p>
        </p:txBody>
      </p:sp>
      <p:sp>
        <p:nvSpPr>
          <p:cNvPr id="24" name="Text 21"/>
          <p:cNvSpPr/>
          <p:nvPr/>
        </p:nvSpPr>
        <p:spPr>
          <a:xfrm>
            <a:off x="7797165" y="7612975"/>
            <a:ext cx="305657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Caters to individual consumer segments. </a:t>
            </a:r>
            <a:endParaRPr lang="en-US" sz="1225" dirty="0"/>
          </a:p>
        </p:txBody>
      </p:sp>
      <p:sp>
        <p:nvSpPr>
          <p:cNvPr id="25" name="Text 22"/>
          <p:cNvSpPr/>
          <p:nvPr/>
        </p:nvSpPr>
        <p:spPr>
          <a:xfrm>
            <a:off x="7797165" y="7923848"/>
            <a:ext cx="305657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Focused on sustained innovation, brand loyalty, and community development."</a:t>
            </a:r>
            <a:endParaRPr lang="en-US" sz="1225" dirty="0"/>
          </a:p>
        </p:txBody>
      </p:sp>
      <p:sp>
        <p:nvSpPr>
          <p:cNvPr id="26" name="Shape 23"/>
          <p:cNvSpPr/>
          <p:nvPr/>
        </p:nvSpPr>
        <p:spPr>
          <a:xfrm>
            <a:off x="3621167" y="9727168"/>
            <a:ext cx="7388066" cy="553998"/>
          </a:xfrm>
          <a:prstGeom prst="roundRect">
            <a:avLst>
              <a:gd name="adj" fmla="val 842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3776662" y="9882664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endParaRPr lang="en-US" sz="1531" dirty="0"/>
          </a:p>
        </p:txBody>
      </p:sp>
      <p:pic>
        <p:nvPicPr>
          <p:cNvPr id="2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92346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Sources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https://www.counterpointresearch.com/insights/apple-iphone-market-share-quarter/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5063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https://www.statista.com/topics/847/apple/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95061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https://www.businessofapps.com/data/apple-statistics/</a:t>
            </a:r>
            <a:endParaRPr lang="en-US" sz="1750" dirty="0"/>
          </a:p>
        </p:txBody>
      </p:sp>
      <p:pic>
        <p:nvPicPr>
          <p:cNvPr id="8" name="Image 0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733675" y="531257"/>
            <a:ext cx="9162931" cy="1205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47"/>
              </a:lnSpc>
              <a:buNone/>
            </a:pPr>
            <a:r>
              <a:rPr lang="en-US" sz="379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 of Mobile Product Marketing</a:t>
            </a:r>
            <a:endParaRPr lang="en-US" sz="3797" dirty="0"/>
          </a:p>
        </p:txBody>
      </p:sp>
      <p:sp>
        <p:nvSpPr>
          <p:cNvPr id="5" name="Shape 3"/>
          <p:cNvSpPr/>
          <p:nvPr/>
        </p:nvSpPr>
        <p:spPr>
          <a:xfrm>
            <a:off x="7303056" y="2122646"/>
            <a:ext cx="24051" cy="5575578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32072" y="2478167"/>
            <a:ext cx="675084" cy="24051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98090" y="2273260"/>
            <a:ext cx="433983" cy="433983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42631" y="2309455"/>
            <a:ext cx="144780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278" dirty="0"/>
          </a:p>
        </p:txBody>
      </p:sp>
      <p:sp>
        <p:nvSpPr>
          <p:cNvPr id="9" name="Text 7"/>
          <p:cNvSpPr/>
          <p:nvPr/>
        </p:nvSpPr>
        <p:spPr>
          <a:xfrm>
            <a:off x="8376047" y="2315528"/>
            <a:ext cx="2316480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Engagement</a:t>
            </a:r>
            <a:endParaRPr lang="en-US" sz="1899" dirty="0"/>
          </a:p>
        </p:txBody>
      </p:sp>
      <p:sp>
        <p:nvSpPr>
          <p:cNvPr id="10" name="Text 8"/>
          <p:cNvSpPr/>
          <p:nvPr/>
        </p:nvSpPr>
        <p:spPr>
          <a:xfrm>
            <a:off x="8376047" y="2732603"/>
            <a:ext cx="3520559" cy="925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Active engagement with customers  is a key metric for marketing effectiveness which increases potential customers.</a:t>
            </a:r>
            <a:endParaRPr lang="en-US" sz="1519" dirty="0"/>
          </a:p>
        </p:txBody>
      </p:sp>
      <p:sp>
        <p:nvSpPr>
          <p:cNvPr id="11" name="Shape 9"/>
          <p:cNvSpPr/>
          <p:nvPr/>
        </p:nvSpPr>
        <p:spPr>
          <a:xfrm>
            <a:off x="6423005" y="3442573"/>
            <a:ext cx="675084" cy="24051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98090" y="3237667"/>
            <a:ext cx="433983" cy="433983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42631" y="3273862"/>
            <a:ext cx="144780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278" dirty="0"/>
          </a:p>
        </p:txBody>
      </p:sp>
      <p:sp>
        <p:nvSpPr>
          <p:cNvPr id="14" name="Text 12"/>
          <p:cNvSpPr/>
          <p:nvPr/>
        </p:nvSpPr>
        <p:spPr>
          <a:xfrm>
            <a:off x="4059555" y="3279934"/>
            <a:ext cx="2194560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73"/>
              </a:lnSpc>
              <a:buNone/>
            </a:pPr>
            <a:r>
              <a:rPr lang="en-US" sz="18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Targeted Messaging</a:t>
            </a:r>
            <a:endParaRPr lang="en-US" sz="1899" dirty="0"/>
          </a:p>
        </p:txBody>
      </p:sp>
      <p:sp>
        <p:nvSpPr>
          <p:cNvPr id="15" name="Text 13"/>
          <p:cNvSpPr/>
          <p:nvPr/>
        </p:nvSpPr>
        <p:spPr>
          <a:xfrm>
            <a:off x="2733675" y="3697010"/>
            <a:ext cx="3520440" cy="925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30"/>
              </a:lnSpc>
              <a:buNone/>
            </a:pPr>
            <a:r>
              <a:rPr lang="en-US" sz="151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Highlighting the user experience and how their products enhance people's lives.</a:t>
            </a:r>
            <a:endParaRPr lang="en-US" sz="1519" dirty="0"/>
          </a:p>
        </p:txBody>
      </p:sp>
      <p:sp>
        <p:nvSpPr>
          <p:cNvPr id="16" name="Shape 14"/>
          <p:cNvSpPr/>
          <p:nvPr/>
        </p:nvSpPr>
        <p:spPr>
          <a:xfrm>
            <a:off x="7532072" y="4403288"/>
            <a:ext cx="675084" cy="24051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98090" y="4198382"/>
            <a:ext cx="433983" cy="433983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42631" y="4234577"/>
            <a:ext cx="144780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278" dirty="0"/>
          </a:p>
        </p:txBody>
      </p:sp>
      <p:sp>
        <p:nvSpPr>
          <p:cNvPr id="19" name="Text 17"/>
          <p:cNvSpPr/>
          <p:nvPr/>
        </p:nvSpPr>
        <p:spPr>
          <a:xfrm>
            <a:off x="8376047" y="4240649"/>
            <a:ext cx="1929051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Cost Effective</a:t>
            </a:r>
            <a:endParaRPr lang="en-US" sz="1899" dirty="0"/>
          </a:p>
        </p:txBody>
      </p:sp>
      <p:sp>
        <p:nvSpPr>
          <p:cNvPr id="20" name="Text 18"/>
          <p:cNvSpPr/>
          <p:nvPr/>
        </p:nvSpPr>
        <p:spPr>
          <a:xfrm>
            <a:off x="8376047" y="4657725"/>
            <a:ext cx="3520559" cy="925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Mobile marketing can be more cost effective than traditional marketing methods.</a:t>
            </a:r>
            <a:endParaRPr lang="en-US" sz="1519" dirty="0"/>
          </a:p>
        </p:txBody>
      </p:sp>
      <p:sp>
        <p:nvSpPr>
          <p:cNvPr id="21" name="Shape 19"/>
          <p:cNvSpPr/>
          <p:nvPr/>
        </p:nvSpPr>
        <p:spPr>
          <a:xfrm>
            <a:off x="6423005" y="5364123"/>
            <a:ext cx="675084" cy="24051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098090" y="5159216"/>
            <a:ext cx="433983" cy="433983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242631" y="5195411"/>
            <a:ext cx="144780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278" dirty="0"/>
          </a:p>
        </p:txBody>
      </p:sp>
      <p:sp>
        <p:nvSpPr>
          <p:cNvPr id="24" name="Text 22"/>
          <p:cNvSpPr/>
          <p:nvPr/>
        </p:nvSpPr>
        <p:spPr>
          <a:xfrm>
            <a:off x="3693795" y="5201483"/>
            <a:ext cx="2560320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73"/>
              </a:lnSpc>
              <a:buNone/>
            </a:pPr>
            <a:r>
              <a:rPr lang="en-US" sz="18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Competitive Landscape</a:t>
            </a:r>
            <a:endParaRPr lang="en-US" sz="1899" dirty="0"/>
          </a:p>
        </p:txBody>
      </p:sp>
      <p:sp>
        <p:nvSpPr>
          <p:cNvPr id="25" name="Text 23"/>
          <p:cNvSpPr/>
          <p:nvPr/>
        </p:nvSpPr>
        <p:spPr>
          <a:xfrm>
            <a:off x="2733675" y="5618559"/>
            <a:ext cx="3520440" cy="925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30"/>
              </a:lnSpc>
              <a:buNone/>
            </a:pPr>
            <a:r>
              <a:rPr lang="en-US" sz="151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mobile device market is highly competitive, with Android holding a larger global market share.</a:t>
            </a:r>
            <a:endParaRPr lang="en-US" sz="1519" dirty="0"/>
          </a:p>
        </p:txBody>
      </p:sp>
      <p:sp>
        <p:nvSpPr>
          <p:cNvPr id="26" name="Shape 24"/>
          <p:cNvSpPr/>
          <p:nvPr/>
        </p:nvSpPr>
        <p:spPr>
          <a:xfrm>
            <a:off x="7532072" y="6324957"/>
            <a:ext cx="675084" cy="24051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098090" y="6120051"/>
            <a:ext cx="433983" cy="433983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242631" y="6156246"/>
            <a:ext cx="144780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2278" dirty="0"/>
          </a:p>
        </p:txBody>
      </p:sp>
      <p:sp>
        <p:nvSpPr>
          <p:cNvPr id="29" name="Text 27"/>
          <p:cNvSpPr/>
          <p:nvPr/>
        </p:nvSpPr>
        <p:spPr>
          <a:xfrm>
            <a:off x="8376047" y="6162318"/>
            <a:ext cx="2316480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Build Brand Loyalty</a:t>
            </a:r>
            <a:endParaRPr lang="en-US" sz="1899" dirty="0"/>
          </a:p>
        </p:txBody>
      </p:sp>
      <p:sp>
        <p:nvSpPr>
          <p:cNvPr id="30" name="Text 28"/>
          <p:cNvSpPr/>
          <p:nvPr/>
        </p:nvSpPr>
        <p:spPr>
          <a:xfrm>
            <a:off x="8376047" y="6579394"/>
            <a:ext cx="3520559" cy="925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Cultivate stronger relationships with its customers and encourage them to become loyal advocates for the brand.</a:t>
            </a:r>
            <a:endParaRPr lang="en-US" sz="1519" dirty="0"/>
          </a:p>
        </p:txBody>
      </p:sp>
      <p:pic>
        <p:nvPicPr>
          <p:cNvPr id="3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068241" y="491728"/>
            <a:ext cx="3576280" cy="558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2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SWOT Analysis</a:t>
            </a:r>
            <a:endParaRPr lang="en-US" sz="352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41" y="1408033"/>
            <a:ext cx="8424267" cy="6332458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7101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674025" y="537329"/>
            <a:ext cx="5852160" cy="6105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9"/>
              </a:lnSpc>
              <a:buNone/>
            </a:pPr>
            <a:r>
              <a:rPr lang="en-US" sz="384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Apple Reviews E-Commerce</a:t>
            </a:r>
            <a:endParaRPr lang="en-US" sz="38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66" y="1665446"/>
            <a:ext cx="3038832" cy="234493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627" y="1665446"/>
            <a:ext cx="3058358" cy="23449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69883" y="4481751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endParaRPr lang="en-US" sz="1539" dirty="0"/>
          </a:p>
        </p:txBody>
      </p:sp>
      <p:sp>
        <p:nvSpPr>
          <p:cNvPr id="8" name="Text 4"/>
          <p:cNvSpPr/>
          <p:nvPr/>
        </p:nvSpPr>
        <p:spPr>
          <a:xfrm>
            <a:off x="5967174" y="4481751"/>
            <a:ext cx="269509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Posts count</a:t>
            </a:r>
            <a:endParaRPr lang="en-US" sz="1539" dirty="0"/>
          </a:p>
        </p:txBody>
      </p:sp>
      <p:sp>
        <p:nvSpPr>
          <p:cNvPr id="9" name="Text 5"/>
          <p:cNvSpPr/>
          <p:nvPr/>
        </p:nvSpPr>
        <p:spPr>
          <a:xfrm>
            <a:off x="9060656" y="4481751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Relative posts count</a:t>
            </a:r>
            <a:endParaRPr lang="en-US" sz="1539" dirty="0"/>
          </a:p>
        </p:txBody>
      </p:sp>
      <p:sp>
        <p:nvSpPr>
          <p:cNvPr id="10" name="Shape 6"/>
          <p:cNvSpPr/>
          <p:nvPr/>
        </p:nvSpPr>
        <p:spPr>
          <a:xfrm>
            <a:off x="2674025" y="4919067"/>
            <a:ext cx="9281398" cy="562094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2869883" y="5043845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</a:t>
            </a:r>
            <a:endParaRPr lang="en-US" sz="1539" dirty="0"/>
          </a:p>
        </p:txBody>
      </p:sp>
      <p:sp>
        <p:nvSpPr>
          <p:cNvPr id="12" name="Text 8"/>
          <p:cNvSpPr/>
          <p:nvPr/>
        </p:nvSpPr>
        <p:spPr>
          <a:xfrm>
            <a:off x="5967174" y="5043845"/>
            <a:ext cx="269509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4 999</a:t>
            </a:r>
            <a:endParaRPr lang="en-US" sz="1539" dirty="0"/>
          </a:p>
        </p:txBody>
      </p:sp>
      <p:sp>
        <p:nvSpPr>
          <p:cNvPr id="13" name="Text 9"/>
          <p:cNvSpPr/>
          <p:nvPr/>
        </p:nvSpPr>
        <p:spPr>
          <a:xfrm>
            <a:off x="9060656" y="5043845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539" dirty="0"/>
          </a:p>
        </p:txBody>
      </p:sp>
      <p:sp>
        <p:nvSpPr>
          <p:cNvPr id="14" name="Text 10"/>
          <p:cNvSpPr/>
          <p:nvPr/>
        </p:nvSpPr>
        <p:spPr>
          <a:xfrm>
            <a:off x="2869883" y="5605939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negative</a:t>
            </a:r>
            <a:endParaRPr lang="en-US" sz="1539" dirty="0"/>
          </a:p>
        </p:txBody>
      </p:sp>
      <p:sp>
        <p:nvSpPr>
          <p:cNvPr id="15" name="Text 11"/>
          <p:cNvSpPr/>
          <p:nvPr/>
        </p:nvSpPr>
        <p:spPr>
          <a:xfrm>
            <a:off x="5967174" y="5605939"/>
            <a:ext cx="269509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1 092</a:t>
            </a:r>
            <a:endParaRPr lang="en-US" sz="1539" dirty="0"/>
          </a:p>
        </p:txBody>
      </p:sp>
      <p:sp>
        <p:nvSpPr>
          <p:cNvPr id="16" name="Text 12"/>
          <p:cNvSpPr/>
          <p:nvPr/>
        </p:nvSpPr>
        <p:spPr>
          <a:xfrm>
            <a:off x="9060656" y="5605939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22%</a:t>
            </a:r>
            <a:endParaRPr lang="en-US" sz="1539" dirty="0"/>
          </a:p>
        </p:txBody>
      </p:sp>
      <p:sp>
        <p:nvSpPr>
          <p:cNvPr id="17" name="Shape 13"/>
          <p:cNvSpPr/>
          <p:nvPr/>
        </p:nvSpPr>
        <p:spPr>
          <a:xfrm>
            <a:off x="2674025" y="6043255"/>
            <a:ext cx="9281398" cy="562094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2869883" y="6168033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neutral</a:t>
            </a:r>
            <a:endParaRPr lang="en-US" sz="1539" dirty="0"/>
          </a:p>
        </p:txBody>
      </p:sp>
      <p:sp>
        <p:nvSpPr>
          <p:cNvPr id="19" name="Text 15"/>
          <p:cNvSpPr/>
          <p:nvPr/>
        </p:nvSpPr>
        <p:spPr>
          <a:xfrm>
            <a:off x="5967174" y="6168033"/>
            <a:ext cx="269509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325</a:t>
            </a:r>
            <a:endParaRPr lang="en-US" sz="1539" dirty="0"/>
          </a:p>
        </p:txBody>
      </p:sp>
      <p:sp>
        <p:nvSpPr>
          <p:cNvPr id="20" name="Text 16"/>
          <p:cNvSpPr/>
          <p:nvPr/>
        </p:nvSpPr>
        <p:spPr>
          <a:xfrm>
            <a:off x="9060656" y="6168033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7%</a:t>
            </a:r>
            <a:endParaRPr lang="en-US" sz="1539" dirty="0"/>
          </a:p>
        </p:txBody>
      </p:sp>
      <p:sp>
        <p:nvSpPr>
          <p:cNvPr id="21" name="Text 17"/>
          <p:cNvSpPr/>
          <p:nvPr/>
        </p:nvSpPr>
        <p:spPr>
          <a:xfrm>
            <a:off x="2869883" y="6730127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positive</a:t>
            </a:r>
            <a:endParaRPr lang="en-US" sz="1539" dirty="0"/>
          </a:p>
        </p:txBody>
      </p:sp>
      <p:sp>
        <p:nvSpPr>
          <p:cNvPr id="22" name="Text 18"/>
          <p:cNvSpPr/>
          <p:nvPr/>
        </p:nvSpPr>
        <p:spPr>
          <a:xfrm>
            <a:off x="5967174" y="6730127"/>
            <a:ext cx="269509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3 582</a:t>
            </a:r>
            <a:endParaRPr lang="en-US" sz="1539" dirty="0"/>
          </a:p>
        </p:txBody>
      </p:sp>
      <p:sp>
        <p:nvSpPr>
          <p:cNvPr id="23" name="Text 19"/>
          <p:cNvSpPr/>
          <p:nvPr/>
        </p:nvSpPr>
        <p:spPr>
          <a:xfrm>
            <a:off x="9060656" y="6730127"/>
            <a:ext cx="2698909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r>
              <a:rPr lang="en-US" sz="153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72%</a:t>
            </a:r>
            <a:endParaRPr lang="en-US" sz="1539" dirty="0"/>
          </a:p>
        </p:txBody>
      </p:sp>
      <p:sp>
        <p:nvSpPr>
          <p:cNvPr id="24" name="Text 20"/>
          <p:cNvSpPr/>
          <p:nvPr/>
        </p:nvSpPr>
        <p:spPr>
          <a:xfrm>
            <a:off x="2674025" y="7387233"/>
            <a:ext cx="9282351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2"/>
              </a:lnSpc>
              <a:buNone/>
            </a:pPr>
            <a:endParaRPr lang="en-US" sz="1539" dirty="0"/>
          </a:p>
        </p:txBody>
      </p:sp>
      <p:pic>
        <p:nvPicPr>
          <p:cNvPr id="2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93394" y="161032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Positive Dominance (72%):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748915" y="2054543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Indicates a generally favorable sentiment among the audience.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49876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Moderate Negativity (22%):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48915" y="2942987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Negative sentiments are present but are notably lower than positive sentiments.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38720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Limited Neutral Content (7%):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748915" y="3831431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Suggests that opinions are often polarized towards positive or negative viewpoints.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452008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Strategy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2393394" y="526982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Strategic approach to reinforce positive perceptions and reinforce positive sentiments.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571404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Mitigate potential issues or improve areas receiving criticism and raising negative sentiments.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93394" y="615827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Valuable insights for ongoing reputation management and strategic decision-making with continuous monitoring</a:t>
            </a:r>
            <a:endParaRPr lang="en-US" sz="1750" dirty="0"/>
          </a:p>
        </p:txBody>
      </p:sp>
      <p:pic>
        <p:nvPicPr>
          <p:cNvPr id="1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1219021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53492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Emotional Analysis of Apple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24677"/>
            <a:ext cx="4627959" cy="48876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777139" y="6388060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Emotion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6243042" y="6388060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Posts count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8705136" y="6388060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Relative posts count</a:t>
            </a:r>
            <a:endParaRPr lang="en-US" sz="1225" dirty="0"/>
          </a:p>
        </p:txBody>
      </p:sp>
      <p:sp>
        <p:nvSpPr>
          <p:cNvPr id="9" name="Shape 6"/>
          <p:cNvSpPr/>
          <p:nvPr/>
        </p:nvSpPr>
        <p:spPr>
          <a:xfrm>
            <a:off x="3621167" y="6737628"/>
            <a:ext cx="7387233" cy="45041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777139" y="6838474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6243042" y="6838474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4 999.00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8705136" y="6838474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225" dirty="0"/>
          </a:p>
        </p:txBody>
      </p:sp>
      <p:sp>
        <p:nvSpPr>
          <p:cNvPr id="13" name="Text 10"/>
          <p:cNvSpPr/>
          <p:nvPr/>
        </p:nvSpPr>
        <p:spPr>
          <a:xfrm>
            <a:off x="3777139" y="7288887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anger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6243042" y="7288887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374.03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8705136" y="7288887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7%</a:t>
            </a:r>
            <a:endParaRPr lang="en-US" sz="1225" dirty="0"/>
          </a:p>
        </p:txBody>
      </p:sp>
      <p:sp>
        <p:nvSpPr>
          <p:cNvPr id="16" name="Shape 13"/>
          <p:cNvSpPr/>
          <p:nvPr/>
        </p:nvSpPr>
        <p:spPr>
          <a:xfrm>
            <a:off x="3621167" y="7638455"/>
            <a:ext cx="7387233" cy="45041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3777139" y="7739301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anticipation</a:t>
            </a:r>
            <a:endParaRPr lang="en-US" sz="1225" dirty="0"/>
          </a:p>
        </p:txBody>
      </p:sp>
      <p:sp>
        <p:nvSpPr>
          <p:cNvPr id="18" name="Text 15"/>
          <p:cNvSpPr/>
          <p:nvPr/>
        </p:nvSpPr>
        <p:spPr>
          <a:xfrm>
            <a:off x="6243042" y="7739301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1 155.95</a:t>
            </a:r>
            <a:endParaRPr lang="en-US" sz="1225" dirty="0"/>
          </a:p>
        </p:txBody>
      </p:sp>
      <p:sp>
        <p:nvSpPr>
          <p:cNvPr id="19" name="Text 16"/>
          <p:cNvSpPr/>
          <p:nvPr/>
        </p:nvSpPr>
        <p:spPr>
          <a:xfrm>
            <a:off x="8705136" y="7739301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23%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3777139" y="8189714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disgust</a:t>
            </a:r>
            <a:endParaRPr lang="en-US" sz="1225" dirty="0"/>
          </a:p>
        </p:txBody>
      </p:sp>
      <p:sp>
        <p:nvSpPr>
          <p:cNvPr id="21" name="Text 18"/>
          <p:cNvSpPr/>
          <p:nvPr/>
        </p:nvSpPr>
        <p:spPr>
          <a:xfrm>
            <a:off x="6243042" y="8189714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257.37</a:t>
            </a:r>
            <a:endParaRPr lang="en-US" sz="1225" dirty="0"/>
          </a:p>
        </p:txBody>
      </p:sp>
      <p:sp>
        <p:nvSpPr>
          <p:cNvPr id="22" name="Text 19"/>
          <p:cNvSpPr/>
          <p:nvPr/>
        </p:nvSpPr>
        <p:spPr>
          <a:xfrm>
            <a:off x="8705136" y="8189714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5%</a:t>
            </a:r>
            <a:endParaRPr lang="en-US" sz="1225" dirty="0"/>
          </a:p>
        </p:txBody>
      </p:sp>
      <p:sp>
        <p:nvSpPr>
          <p:cNvPr id="23" name="Shape 20"/>
          <p:cNvSpPr/>
          <p:nvPr/>
        </p:nvSpPr>
        <p:spPr>
          <a:xfrm>
            <a:off x="3621167" y="8539282"/>
            <a:ext cx="7387233" cy="45041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3777139" y="8640128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fear</a:t>
            </a:r>
            <a:endParaRPr lang="en-US" sz="1225" dirty="0"/>
          </a:p>
        </p:txBody>
      </p:sp>
      <p:sp>
        <p:nvSpPr>
          <p:cNvPr id="25" name="Text 22"/>
          <p:cNvSpPr/>
          <p:nvPr/>
        </p:nvSpPr>
        <p:spPr>
          <a:xfrm>
            <a:off x="6243042" y="8640128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319.11</a:t>
            </a:r>
            <a:endParaRPr lang="en-US" sz="1225" dirty="0"/>
          </a:p>
        </p:txBody>
      </p:sp>
      <p:sp>
        <p:nvSpPr>
          <p:cNvPr id="26" name="Text 23"/>
          <p:cNvSpPr/>
          <p:nvPr/>
        </p:nvSpPr>
        <p:spPr>
          <a:xfrm>
            <a:off x="8705136" y="8640128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6%</a:t>
            </a:r>
            <a:endParaRPr lang="en-US" sz="1225" dirty="0"/>
          </a:p>
        </p:txBody>
      </p:sp>
      <p:sp>
        <p:nvSpPr>
          <p:cNvPr id="27" name="Text 24"/>
          <p:cNvSpPr/>
          <p:nvPr/>
        </p:nvSpPr>
        <p:spPr>
          <a:xfrm>
            <a:off x="3777139" y="9090541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joy</a:t>
            </a:r>
            <a:endParaRPr lang="en-US" sz="1225" dirty="0"/>
          </a:p>
        </p:txBody>
      </p:sp>
      <p:sp>
        <p:nvSpPr>
          <p:cNvPr id="28" name="Text 25"/>
          <p:cNvSpPr/>
          <p:nvPr/>
        </p:nvSpPr>
        <p:spPr>
          <a:xfrm>
            <a:off x="6243042" y="9090541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959.85</a:t>
            </a:r>
            <a:endParaRPr lang="en-US" sz="1225" dirty="0"/>
          </a:p>
        </p:txBody>
      </p:sp>
      <p:sp>
        <p:nvSpPr>
          <p:cNvPr id="29" name="Text 26"/>
          <p:cNvSpPr/>
          <p:nvPr/>
        </p:nvSpPr>
        <p:spPr>
          <a:xfrm>
            <a:off x="8705136" y="9090541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19%</a:t>
            </a:r>
            <a:endParaRPr lang="en-US" sz="1225" dirty="0"/>
          </a:p>
        </p:txBody>
      </p:sp>
      <p:sp>
        <p:nvSpPr>
          <p:cNvPr id="30" name="Shape 27"/>
          <p:cNvSpPr/>
          <p:nvPr/>
        </p:nvSpPr>
        <p:spPr>
          <a:xfrm>
            <a:off x="3621167" y="9440108"/>
            <a:ext cx="7387233" cy="45041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3777139" y="9540954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sadness</a:t>
            </a:r>
            <a:endParaRPr lang="en-US" sz="1225" dirty="0"/>
          </a:p>
        </p:txBody>
      </p:sp>
      <p:sp>
        <p:nvSpPr>
          <p:cNvPr id="32" name="Text 29"/>
          <p:cNvSpPr/>
          <p:nvPr/>
        </p:nvSpPr>
        <p:spPr>
          <a:xfrm>
            <a:off x="6243042" y="9540954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468.37</a:t>
            </a:r>
            <a:endParaRPr lang="en-US" sz="1225" dirty="0"/>
          </a:p>
        </p:txBody>
      </p:sp>
      <p:sp>
        <p:nvSpPr>
          <p:cNvPr id="33" name="Text 30"/>
          <p:cNvSpPr/>
          <p:nvPr/>
        </p:nvSpPr>
        <p:spPr>
          <a:xfrm>
            <a:off x="8705136" y="9540954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9%</a:t>
            </a:r>
            <a:endParaRPr lang="en-US" sz="1225" dirty="0"/>
          </a:p>
        </p:txBody>
      </p:sp>
      <p:sp>
        <p:nvSpPr>
          <p:cNvPr id="34" name="Text 31"/>
          <p:cNvSpPr/>
          <p:nvPr/>
        </p:nvSpPr>
        <p:spPr>
          <a:xfrm>
            <a:off x="3777139" y="9991368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surprise</a:t>
            </a:r>
            <a:endParaRPr lang="en-US" sz="1225" dirty="0"/>
          </a:p>
        </p:txBody>
      </p:sp>
      <p:sp>
        <p:nvSpPr>
          <p:cNvPr id="35" name="Text 32"/>
          <p:cNvSpPr/>
          <p:nvPr/>
        </p:nvSpPr>
        <p:spPr>
          <a:xfrm>
            <a:off x="6243042" y="9991368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362.33</a:t>
            </a:r>
            <a:endParaRPr lang="en-US" sz="1225" dirty="0"/>
          </a:p>
        </p:txBody>
      </p:sp>
      <p:sp>
        <p:nvSpPr>
          <p:cNvPr id="36" name="Text 33"/>
          <p:cNvSpPr/>
          <p:nvPr/>
        </p:nvSpPr>
        <p:spPr>
          <a:xfrm>
            <a:off x="8705136" y="9991368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7%</a:t>
            </a:r>
            <a:endParaRPr lang="en-US" sz="1225" dirty="0"/>
          </a:p>
        </p:txBody>
      </p:sp>
      <p:sp>
        <p:nvSpPr>
          <p:cNvPr id="37" name="Shape 34"/>
          <p:cNvSpPr/>
          <p:nvPr/>
        </p:nvSpPr>
        <p:spPr>
          <a:xfrm>
            <a:off x="3621167" y="10340935"/>
            <a:ext cx="7387233" cy="45041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3777139" y="10441781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trust</a:t>
            </a:r>
            <a:endParaRPr lang="en-US" sz="1225" dirty="0"/>
          </a:p>
        </p:txBody>
      </p:sp>
      <p:sp>
        <p:nvSpPr>
          <p:cNvPr id="39" name="Text 36"/>
          <p:cNvSpPr/>
          <p:nvPr/>
        </p:nvSpPr>
        <p:spPr>
          <a:xfrm>
            <a:off x="6243042" y="10441781"/>
            <a:ext cx="214348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1 101.98</a:t>
            </a:r>
            <a:endParaRPr lang="en-US" sz="1225" dirty="0"/>
          </a:p>
        </p:txBody>
      </p:sp>
      <p:sp>
        <p:nvSpPr>
          <p:cNvPr id="40" name="Text 37"/>
          <p:cNvSpPr/>
          <p:nvPr/>
        </p:nvSpPr>
        <p:spPr>
          <a:xfrm>
            <a:off x="8705136" y="10441781"/>
            <a:ext cx="2147292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22%</a:t>
            </a:r>
            <a:endParaRPr lang="en-US" sz="1225" dirty="0"/>
          </a:p>
        </p:txBody>
      </p:sp>
      <p:pic>
        <p:nvPicPr>
          <p:cNvPr id="4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585442" y="704850"/>
            <a:ext cx="2389703" cy="3733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235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Interpretation</a:t>
            </a:r>
            <a:endParaRPr lang="en-US" sz="2352" dirty="0"/>
          </a:p>
        </p:txBody>
      </p:sp>
      <p:sp>
        <p:nvSpPr>
          <p:cNvPr id="5" name="Text 3"/>
          <p:cNvSpPr/>
          <p:nvPr/>
        </p:nvSpPr>
        <p:spPr>
          <a:xfrm>
            <a:off x="2904053" y="1476494"/>
            <a:ext cx="9140904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09"/>
              </a:lnSpc>
              <a:buSzPct val="100000"/>
              <a:buChar char="•"/>
            </a:pPr>
            <a:r>
              <a:rPr lang="en-US" sz="1568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Anticipation &amp; Trust Dominance (45%): </a:t>
            </a:r>
            <a:r>
              <a:rPr lang="en-US" sz="156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Strong positive expectations and trust.</a:t>
            </a:r>
            <a:endParaRPr lang="en-US" sz="1568" dirty="0"/>
          </a:p>
        </p:txBody>
      </p:sp>
      <p:sp>
        <p:nvSpPr>
          <p:cNvPr id="6" name="Text 4"/>
          <p:cNvSpPr/>
          <p:nvPr/>
        </p:nvSpPr>
        <p:spPr>
          <a:xfrm>
            <a:off x="2904053" y="1874758"/>
            <a:ext cx="9140904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09"/>
              </a:lnSpc>
              <a:buSzPct val="100000"/>
              <a:buChar char="•"/>
            </a:pPr>
            <a:r>
              <a:rPr lang="en-US" sz="1568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Joyful Sentiments (19%):</a:t>
            </a:r>
            <a:r>
              <a:rPr lang="en-US" sz="156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expressing joy and positivity.</a:t>
            </a:r>
            <a:endParaRPr lang="en-US" sz="1568" dirty="0"/>
          </a:p>
        </p:txBody>
      </p:sp>
      <p:sp>
        <p:nvSpPr>
          <p:cNvPr id="7" name="Text 5"/>
          <p:cNvSpPr/>
          <p:nvPr/>
        </p:nvSpPr>
        <p:spPr>
          <a:xfrm>
            <a:off x="2904053" y="2273022"/>
            <a:ext cx="9140904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9"/>
              </a:lnSpc>
              <a:buSzPct val="100000"/>
              <a:buChar char="•"/>
            </a:pPr>
            <a:r>
              <a:rPr lang="en-US" sz="1568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Mixed Emotions (22%): </a:t>
            </a:r>
            <a:r>
              <a:rPr lang="en-US" sz="156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Presence of anger, disgust, fear, and sadness suggests a nuanced sentiment landscape.</a:t>
            </a:r>
            <a:endParaRPr lang="en-US" sz="1568" dirty="0"/>
          </a:p>
        </p:txBody>
      </p:sp>
      <p:sp>
        <p:nvSpPr>
          <p:cNvPr id="8" name="Text 6"/>
          <p:cNvSpPr/>
          <p:nvPr/>
        </p:nvSpPr>
        <p:spPr>
          <a:xfrm>
            <a:off x="2585442" y="3208853"/>
            <a:ext cx="5151120" cy="497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0"/>
              </a:lnSpc>
              <a:buNone/>
            </a:pPr>
            <a:r>
              <a:rPr lang="en-US" sz="313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Considerations for Action:</a:t>
            </a:r>
            <a:endParaRPr lang="en-US" sz="3136" dirty="0"/>
          </a:p>
        </p:txBody>
      </p:sp>
      <p:sp>
        <p:nvSpPr>
          <p:cNvPr id="9" name="Text 7"/>
          <p:cNvSpPr/>
          <p:nvPr/>
        </p:nvSpPr>
        <p:spPr>
          <a:xfrm>
            <a:off x="2904053" y="4005263"/>
            <a:ext cx="9140904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09"/>
              </a:lnSpc>
              <a:buSzPct val="100000"/>
              <a:buChar char="•"/>
            </a:pPr>
            <a:r>
              <a:rPr lang="en-US" sz="1568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Reinforce Positive Experiences: </a:t>
            </a:r>
            <a:r>
              <a:rPr lang="en-US" sz="156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Leverage anticipation and trust by highlighting positive aspects.</a:t>
            </a:r>
            <a:endParaRPr lang="en-US" sz="1568" dirty="0"/>
          </a:p>
        </p:txBody>
      </p:sp>
      <p:sp>
        <p:nvSpPr>
          <p:cNvPr id="10" name="Text 8"/>
          <p:cNvSpPr/>
          <p:nvPr/>
        </p:nvSpPr>
        <p:spPr>
          <a:xfrm>
            <a:off x="2904053" y="4403527"/>
            <a:ext cx="9140904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09"/>
              </a:lnSpc>
              <a:buSzPct val="100000"/>
              <a:buChar char="•"/>
            </a:pPr>
            <a:r>
              <a:rPr lang="en-US" sz="1568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 Concerns: </a:t>
            </a:r>
            <a:r>
              <a:rPr lang="en-US" sz="156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on areas associated with negative emotions to enhance overall satisfaction.</a:t>
            </a:r>
            <a:endParaRPr lang="en-US" sz="1568" dirty="0"/>
          </a:p>
        </p:txBody>
      </p:sp>
      <p:sp>
        <p:nvSpPr>
          <p:cNvPr id="11" name="Text 9"/>
          <p:cNvSpPr/>
          <p:nvPr/>
        </p:nvSpPr>
        <p:spPr>
          <a:xfrm>
            <a:off x="2904053" y="4801791"/>
            <a:ext cx="9140904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09"/>
              </a:lnSpc>
              <a:buSzPct val="100000"/>
              <a:buChar char="•"/>
            </a:pPr>
            <a:r>
              <a:rPr lang="en-US" sz="1568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 Monitoring: </a:t>
            </a:r>
            <a:r>
              <a:rPr lang="en-US" sz="156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Ongoing monitoring of emotions for adaptive strategies.</a:t>
            </a:r>
            <a:endParaRPr lang="en-US" sz="1568" dirty="0"/>
          </a:p>
        </p:txBody>
      </p:sp>
      <p:sp>
        <p:nvSpPr>
          <p:cNvPr id="12" name="Text 10"/>
          <p:cNvSpPr/>
          <p:nvPr/>
        </p:nvSpPr>
        <p:spPr>
          <a:xfrm>
            <a:off x="2585442" y="5419011"/>
            <a:ext cx="2389703" cy="3733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235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2352" dirty="0"/>
          </a:p>
        </p:txBody>
      </p:sp>
      <p:sp>
        <p:nvSpPr>
          <p:cNvPr id="13" name="Text 11"/>
          <p:cNvSpPr/>
          <p:nvPr/>
        </p:nvSpPr>
        <p:spPr>
          <a:xfrm>
            <a:off x="2904053" y="6090999"/>
            <a:ext cx="9140904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09"/>
              </a:lnSpc>
              <a:buSzPct val="100000"/>
              <a:buChar char="•"/>
            </a:pPr>
            <a:r>
              <a:rPr lang="en-US" sz="156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sentiment analysis indicates a predominantly positive emotional landscape.</a:t>
            </a:r>
            <a:endParaRPr lang="en-US" sz="1568" dirty="0"/>
          </a:p>
        </p:txBody>
      </p:sp>
      <p:sp>
        <p:nvSpPr>
          <p:cNvPr id="14" name="Text 12"/>
          <p:cNvSpPr/>
          <p:nvPr/>
        </p:nvSpPr>
        <p:spPr>
          <a:xfrm>
            <a:off x="2904053" y="6489263"/>
            <a:ext cx="9140904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09"/>
              </a:lnSpc>
              <a:buSzPct val="100000"/>
              <a:buChar char="•"/>
            </a:pPr>
            <a:r>
              <a:rPr lang="en-US" sz="156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 focus on anticipation, trust, and joy. </a:t>
            </a:r>
            <a:endParaRPr lang="en-US" sz="1568" dirty="0"/>
          </a:p>
        </p:txBody>
      </p:sp>
      <p:sp>
        <p:nvSpPr>
          <p:cNvPr id="15" name="Text 13"/>
          <p:cNvSpPr/>
          <p:nvPr/>
        </p:nvSpPr>
        <p:spPr>
          <a:xfrm>
            <a:off x="2904053" y="6887528"/>
            <a:ext cx="9140904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09"/>
              </a:lnSpc>
              <a:buSzPct val="100000"/>
              <a:buChar char="•"/>
            </a:pPr>
            <a:r>
              <a:rPr lang="en-US" sz="156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Addressing concerns related to negative emotions will contribute to a holistic and positive user experience with Apple mobile products.</a:t>
            </a:r>
            <a:endParaRPr lang="en-US" sz="1568" dirty="0"/>
          </a:p>
        </p:txBody>
      </p:sp>
      <p:pic>
        <p:nvPicPr>
          <p:cNvPr id="1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987635" y="501015"/>
            <a:ext cx="8655129" cy="11387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84"/>
              </a:lnSpc>
              <a:buNone/>
            </a:pPr>
            <a:r>
              <a:rPr lang="en-US" sz="35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 of Words Describing Apple Products</a:t>
            </a:r>
            <a:endParaRPr lang="en-US" sz="358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35" y="2004060"/>
            <a:ext cx="7737396" cy="5725954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</Words>
  <Application>Microsoft Office PowerPoint</Application>
  <PresentationFormat>Custom</PresentationFormat>
  <Paragraphs>274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Surya Nandamuri</cp:lastModifiedBy>
  <cp:revision>1</cp:revision>
  <dcterms:created xsi:type="dcterms:W3CDTF">2023-12-12T23:43:04Z</dcterms:created>
  <dcterms:modified xsi:type="dcterms:W3CDTF">2024-03-07T19:05:47Z</dcterms:modified>
</cp:coreProperties>
</file>